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7" r:id="rId2"/>
    <p:sldId id="298" r:id="rId3"/>
    <p:sldId id="299" r:id="rId4"/>
    <p:sldId id="300" r:id="rId5"/>
    <p:sldId id="301" r:id="rId6"/>
    <p:sldId id="262" r:id="rId7"/>
    <p:sldId id="263" r:id="rId8"/>
    <p:sldId id="264" r:id="rId9"/>
    <p:sldId id="265" r:id="rId10"/>
    <p:sldId id="266" r:id="rId11"/>
    <p:sldId id="27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9" r:id="rId21"/>
    <p:sldId id="280" r:id="rId22"/>
    <p:sldId id="302" r:id="rId23"/>
    <p:sldId id="303" r:id="rId24"/>
    <p:sldId id="304" r:id="rId25"/>
    <p:sldId id="305" r:id="rId26"/>
    <p:sldId id="30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CC00FF"/>
    <a:srgbClr val="CCFFCC"/>
    <a:srgbClr val="0080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83786"/>
  </p:normalViewPr>
  <p:slideViewPr>
    <p:cSldViewPr snapToGrid="0">
      <p:cViewPr varScale="1">
        <p:scale>
          <a:sx n="116" d="100"/>
          <a:sy n="116" d="100"/>
        </p:scale>
        <p:origin x="11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561E8-CE52-D546-9CAF-6B87087EBA2F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F76E5-6D2F-C84A-8286-FA58790AB4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6697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此处的共轴导体在拓扑上应该等价于一对平行放置的长直导线。也可以以轴为中心将圆柱切割成很多很小的扇面。每个扇面可以被看成是一对小的长直导线。但是所有扇面合起来不等价于一个螺绕环，因为螺绕环是一堆线圈的串联，但是这里应该对应着一堆线圈的并联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F76E5-6D2F-C84A-8286-FA58790AB48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986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通常来讲，题目中没有特别强调的话，自感</a:t>
            </a:r>
            <a:r>
              <a:rPr kumimoji="1" lang="zh-CN" altLang="en-US"/>
              <a:t>系数通常忽略不计。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F76E5-6D2F-C84A-8286-FA58790AB48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63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412.png"/><Relationship Id="rId4" Type="http://schemas.openxmlformats.org/officeDocument/2006/relationships/image" Target="../media/image34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600.png"/><Relationship Id="rId7" Type="http://schemas.openxmlformats.org/officeDocument/2006/relationships/image" Target="../media/image7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1020.png"/><Relationship Id="rId3" Type="http://schemas.openxmlformats.org/officeDocument/2006/relationships/image" Target="../media/image102.png"/><Relationship Id="rId7" Type="http://schemas.openxmlformats.org/officeDocument/2006/relationships/image" Target="../media/image960.png"/><Relationship Id="rId12" Type="http://schemas.openxmlformats.org/officeDocument/2006/relationships/image" Target="../media/image106.png"/><Relationship Id="rId17" Type="http://schemas.openxmlformats.org/officeDocument/2006/relationships/image" Target="../media/image1060.png"/><Relationship Id="rId2" Type="http://schemas.openxmlformats.org/officeDocument/2006/relationships/image" Target="../media/image99.png"/><Relationship Id="rId16" Type="http://schemas.openxmlformats.org/officeDocument/2006/relationships/image" Target="../media/image10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0.png"/><Relationship Id="rId11" Type="http://schemas.openxmlformats.org/officeDocument/2006/relationships/image" Target="../media/image105.png"/><Relationship Id="rId5" Type="http://schemas.openxmlformats.org/officeDocument/2006/relationships/image" Target="../media/image940.png"/><Relationship Id="rId15" Type="http://schemas.openxmlformats.org/officeDocument/2006/relationships/image" Target="../media/image1040.png"/><Relationship Id="rId10" Type="http://schemas.openxmlformats.org/officeDocument/2006/relationships/image" Target="../media/image104.png"/><Relationship Id="rId4" Type="http://schemas.openxmlformats.org/officeDocument/2006/relationships/image" Target="../media/image930.png"/><Relationship Id="rId9" Type="http://schemas.openxmlformats.org/officeDocument/2006/relationships/image" Target="../media/image103.png"/><Relationship Id="rId14" Type="http://schemas.openxmlformats.org/officeDocument/2006/relationships/image" Target="../media/image10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" Type="http://schemas.openxmlformats.org/officeDocument/2006/relationships/image" Target="../media/image126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5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5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71.png"/><Relationship Id="rId5" Type="http://schemas.openxmlformats.org/officeDocument/2006/relationships/image" Target="../media/image15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5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9.png"/><Relationship Id="rId7" Type="http://schemas.openxmlformats.org/officeDocument/2006/relationships/image" Target="../media/image76.png"/><Relationship Id="rId12" Type="http://schemas.openxmlformats.org/officeDocument/2006/relationships/image" Target="../media/image20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6.png"/><Relationship Id="rId5" Type="http://schemas.openxmlformats.org/officeDocument/2006/relationships/image" Target="../media/image201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18.png"/><Relationship Id="rId3" Type="http://schemas.openxmlformats.org/officeDocument/2006/relationships/image" Target="../media/image810.png"/><Relationship Id="rId7" Type="http://schemas.openxmlformats.org/officeDocument/2006/relationships/image" Target="../media/image1210.png"/><Relationship Id="rId12" Type="http://schemas.openxmlformats.org/officeDocument/2006/relationships/image" Target="../media/image17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11.png"/><Relationship Id="rId9" Type="http://schemas.openxmlformats.org/officeDocument/2006/relationships/image" Target="../media/image14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14.png"/><Relationship Id="rId12" Type="http://schemas.openxmlformats.org/officeDocument/2006/relationships/image" Target="../media/image220.png"/><Relationship Id="rId17" Type="http://schemas.openxmlformats.org/officeDocument/2006/relationships/image" Target="../media/image224.png"/><Relationship Id="rId2" Type="http://schemas.openxmlformats.org/officeDocument/2006/relationships/image" Target="../media/image211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0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5" Type="http://schemas.openxmlformats.org/officeDocument/2006/relationships/image" Target="../media/image222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" Type="http://schemas.openxmlformats.org/officeDocument/2006/relationships/image" Target="../media/image226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" Type="http://schemas.openxmlformats.org/officeDocument/2006/relationships/image" Target="../media/image225.png"/><Relationship Id="rId16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233.png"/><Relationship Id="rId5" Type="http://schemas.openxmlformats.org/officeDocument/2006/relationships/image" Target="../media/image228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75.png"/><Relationship Id="rId7" Type="http://schemas.openxmlformats.org/officeDocument/2006/relationships/image" Target="../media/image74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10" Type="http://schemas.openxmlformats.org/officeDocument/2006/relationships/image" Target="../media/image247.png"/><Relationship Id="rId4" Type="http://schemas.openxmlformats.org/officeDocument/2006/relationships/image" Target="../media/image76.png"/><Relationship Id="rId9" Type="http://schemas.openxmlformats.org/officeDocument/2006/relationships/image" Target="../media/image2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" Type="http://schemas.openxmlformats.org/officeDocument/2006/relationships/image" Target="../media/image248.png"/><Relationship Id="rId21" Type="http://schemas.openxmlformats.org/officeDocument/2006/relationships/image" Target="../media/image266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29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10" Type="http://schemas.openxmlformats.org/officeDocument/2006/relationships/image" Target="../media/image255.png"/><Relationship Id="rId19" Type="http://schemas.openxmlformats.org/officeDocument/2006/relationships/image" Target="../media/image264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1.png"/><Relationship Id="rId13" Type="http://schemas.openxmlformats.org/officeDocument/2006/relationships/image" Target="../media/image2960.png"/><Relationship Id="rId18" Type="http://schemas.openxmlformats.org/officeDocument/2006/relationships/image" Target="../media/image3012.png"/><Relationship Id="rId26" Type="http://schemas.openxmlformats.org/officeDocument/2006/relationships/image" Target="../media/image330.png"/><Relationship Id="rId3" Type="http://schemas.openxmlformats.org/officeDocument/2006/relationships/image" Target="../media/image2860.png"/><Relationship Id="rId21" Type="http://schemas.openxmlformats.org/officeDocument/2006/relationships/image" Target="../media/image8.png"/><Relationship Id="rId7" Type="http://schemas.openxmlformats.org/officeDocument/2006/relationships/image" Target="../media/image2900.png"/><Relationship Id="rId12" Type="http://schemas.openxmlformats.org/officeDocument/2006/relationships/image" Target="../media/image2950.png"/><Relationship Id="rId17" Type="http://schemas.openxmlformats.org/officeDocument/2006/relationships/image" Target="../media/image3001.png"/><Relationship Id="rId25" Type="http://schemas.openxmlformats.org/officeDocument/2006/relationships/image" Target="../media/image320.png"/><Relationship Id="rId2" Type="http://schemas.openxmlformats.org/officeDocument/2006/relationships/image" Target="../media/image2850.png"/><Relationship Id="rId16" Type="http://schemas.openxmlformats.org/officeDocument/2006/relationships/image" Target="../media/image2990.png"/><Relationship Id="rId20" Type="http://schemas.openxmlformats.org/officeDocument/2006/relationships/image" Target="../media/image30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0.png"/><Relationship Id="rId11" Type="http://schemas.openxmlformats.org/officeDocument/2006/relationships/image" Target="../media/image2940.png"/><Relationship Id="rId24" Type="http://schemas.openxmlformats.org/officeDocument/2006/relationships/image" Target="../media/image310.png"/><Relationship Id="rId5" Type="http://schemas.openxmlformats.org/officeDocument/2006/relationships/image" Target="../media/image2880.png"/><Relationship Id="rId15" Type="http://schemas.openxmlformats.org/officeDocument/2006/relationships/image" Target="../media/image7.png"/><Relationship Id="rId23" Type="http://schemas.openxmlformats.org/officeDocument/2006/relationships/image" Target="../media/image300.png"/><Relationship Id="rId10" Type="http://schemas.openxmlformats.org/officeDocument/2006/relationships/image" Target="../media/image2930.png"/><Relationship Id="rId19" Type="http://schemas.openxmlformats.org/officeDocument/2006/relationships/image" Target="../media/image3020.png"/><Relationship Id="rId4" Type="http://schemas.openxmlformats.org/officeDocument/2006/relationships/image" Target="../media/image2870.png"/><Relationship Id="rId9" Type="http://schemas.openxmlformats.org/officeDocument/2006/relationships/image" Target="../media/image2920.png"/><Relationship Id="rId14" Type="http://schemas.openxmlformats.org/officeDocument/2006/relationships/image" Target="../media/image2970.png"/><Relationship Id="rId22" Type="http://schemas.openxmlformats.org/officeDocument/2006/relationships/image" Target="../media/image30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" Type="http://schemas.openxmlformats.org/officeDocument/2006/relationships/image" Target="../media/image281.png"/><Relationship Id="rId16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11.png"/><Relationship Id="rId7" Type="http://schemas.openxmlformats.org/officeDocument/2006/relationships/image" Target="../media/image24.png"/><Relationship Id="rId2" Type="http://schemas.openxmlformats.org/officeDocument/2006/relationships/image" Target="../media/image19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2.wmf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3.png"/><Relationship Id="rId5" Type="http://schemas.openxmlformats.org/officeDocument/2006/relationships/image" Target="../media/image1.wmf"/><Relationship Id="rId10" Type="http://schemas.openxmlformats.org/officeDocument/2006/relationships/image" Target="../media/image3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.wmf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0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42.png"/><Relationship Id="rId15" Type="http://schemas.openxmlformats.org/officeDocument/2006/relationships/image" Target="../media/image49.png"/><Relationship Id="rId10" Type="http://schemas.openxmlformats.org/officeDocument/2006/relationships/image" Target="../media/image4.png"/><Relationship Id="rId19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26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009" y="291952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第三节 自感和互感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0682" y="938283"/>
            <a:ext cx="1627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互感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0682" y="1523058"/>
            <a:ext cx="80121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一导体回路的电流变化，在另一回路中产生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感应电动势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互感电动势。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381422" y="615117"/>
            <a:ext cx="2663825" cy="2438400"/>
            <a:chOff x="4075" y="1968"/>
            <a:chExt cx="1685" cy="1536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4075" y="2208"/>
              <a:ext cx="726" cy="1296"/>
              <a:chOff x="379" y="2592"/>
              <a:chExt cx="726" cy="1548"/>
            </a:xfrm>
          </p:grpSpPr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379" y="2592"/>
                <a:ext cx="672" cy="960"/>
              </a:xfrm>
              <a:custGeom>
                <a:avLst/>
                <a:gdLst>
                  <a:gd name="T0" fmla="*/ 0 w 672"/>
                  <a:gd name="T1" fmla="*/ 360 h 960"/>
                  <a:gd name="T2" fmla="*/ 144 w 672"/>
                  <a:gd name="T3" fmla="*/ 24 h 960"/>
                  <a:gd name="T4" fmla="*/ 240 w 672"/>
                  <a:gd name="T5" fmla="*/ 216 h 960"/>
                  <a:gd name="T6" fmla="*/ 192 w 672"/>
                  <a:gd name="T7" fmla="*/ 360 h 960"/>
                  <a:gd name="T8" fmla="*/ 144 w 672"/>
                  <a:gd name="T9" fmla="*/ 216 h 960"/>
                  <a:gd name="T10" fmla="*/ 240 w 672"/>
                  <a:gd name="T11" fmla="*/ 24 h 960"/>
                  <a:gd name="T12" fmla="*/ 336 w 672"/>
                  <a:gd name="T13" fmla="*/ 216 h 960"/>
                  <a:gd name="T14" fmla="*/ 288 w 672"/>
                  <a:gd name="T15" fmla="*/ 360 h 960"/>
                  <a:gd name="T16" fmla="*/ 240 w 672"/>
                  <a:gd name="T17" fmla="*/ 168 h 960"/>
                  <a:gd name="T18" fmla="*/ 336 w 672"/>
                  <a:gd name="T19" fmla="*/ 24 h 960"/>
                  <a:gd name="T20" fmla="*/ 432 w 672"/>
                  <a:gd name="T21" fmla="*/ 216 h 960"/>
                  <a:gd name="T22" fmla="*/ 384 w 672"/>
                  <a:gd name="T23" fmla="*/ 360 h 960"/>
                  <a:gd name="T24" fmla="*/ 336 w 672"/>
                  <a:gd name="T25" fmla="*/ 168 h 960"/>
                  <a:gd name="T26" fmla="*/ 432 w 672"/>
                  <a:gd name="T27" fmla="*/ 24 h 960"/>
                  <a:gd name="T28" fmla="*/ 528 w 672"/>
                  <a:gd name="T29" fmla="*/ 216 h 960"/>
                  <a:gd name="T30" fmla="*/ 480 w 672"/>
                  <a:gd name="T31" fmla="*/ 360 h 960"/>
                  <a:gd name="T32" fmla="*/ 432 w 672"/>
                  <a:gd name="T33" fmla="*/ 216 h 960"/>
                  <a:gd name="T34" fmla="*/ 528 w 672"/>
                  <a:gd name="T35" fmla="*/ 24 h 960"/>
                  <a:gd name="T36" fmla="*/ 624 w 672"/>
                  <a:gd name="T37" fmla="*/ 216 h 960"/>
                  <a:gd name="T38" fmla="*/ 624 w 672"/>
                  <a:gd name="T39" fmla="*/ 840 h 960"/>
                  <a:gd name="T40" fmla="*/ 624 w 672"/>
                  <a:gd name="T41" fmla="*/ 936 h 960"/>
                  <a:gd name="T42" fmla="*/ 672 w 672"/>
                  <a:gd name="T43" fmla="*/ 936 h 960"/>
                  <a:gd name="T44" fmla="*/ 624 w 672"/>
                  <a:gd name="T45" fmla="*/ 936 h 96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72" h="960">
                    <a:moveTo>
                      <a:pt x="0" y="360"/>
                    </a:moveTo>
                    <a:cubicBezTo>
                      <a:pt x="52" y="204"/>
                      <a:pt x="104" y="48"/>
                      <a:pt x="144" y="24"/>
                    </a:cubicBezTo>
                    <a:cubicBezTo>
                      <a:pt x="184" y="0"/>
                      <a:pt x="232" y="160"/>
                      <a:pt x="240" y="216"/>
                    </a:cubicBezTo>
                    <a:cubicBezTo>
                      <a:pt x="248" y="272"/>
                      <a:pt x="208" y="360"/>
                      <a:pt x="192" y="360"/>
                    </a:cubicBezTo>
                    <a:cubicBezTo>
                      <a:pt x="176" y="360"/>
                      <a:pt x="136" y="272"/>
                      <a:pt x="144" y="216"/>
                    </a:cubicBezTo>
                    <a:cubicBezTo>
                      <a:pt x="152" y="160"/>
                      <a:pt x="208" y="24"/>
                      <a:pt x="240" y="24"/>
                    </a:cubicBezTo>
                    <a:cubicBezTo>
                      <a:pt x="272" y="24"/>
                      <a:pt x="328" y="160"/>
                      <a:pt x="336" y="216"/>
                    </a:cubicBezTo>
                    <a:cubicBezTo>
                      <a:pt x="344" y="272"/>
                      <a:pt x="304" y="368"/>
                      <a:pt x="288" y="360"/>
                    </a:cubicBezTo>
                    <a:cubicBezTo>
                      <a:pt x="272" y="352"/>
                      <a:pt x="232" y="224"/>
                      <a:pt x="240" y="168"/>
                    </a:cubicBezTo>
                    <a:cubicBezTo>
                      <a:pt x="248" y="112"/>
                      <a:pt x="304" y="16"/>
                      <a:pt x="336" y="24"/>
                    </a:cubicBezTo>
                    <a:cubicBezTo>
                      <a:pt x="368" y="32"/>
                      <a:pt x="424" y="160"/>
                      <a:pt x="432" y="216"/>
                    </a:cubicBezTo>
                    <a:cubicBezTo>
                      <a:pt x="440" y="272"/>
                      <a:pt x="400" y="368"/>
                      <a:pt x="384" y="360"/>
                    </a:cubicBezTo>
                    <a:cubicBezTo>
                      <a:pt x="368" y="352"/>
                      <a:pt x="328" y="224"/>
                      <a:pt x="336" y="168"/>
                    </a:cubicBezTo>
                    <a:cubicBezTo>
                      <a:pt x="344" y="112"/>
                      <a:pt x="400" y="16"/>
                      <a:pt x="432" y="24"/>
                    </a:cubicBezTo>
                    <a:cubicBezTo>
                      <a:pt x="464" y="32"/>
                      <a:pt x="520" y="160"/>
                      <a:pt x="528" y="216"/>
                    </a:cubicBezTo>
                    <a:cubicBezTo>
                      <a:pt x="536" y="272"/>
                      <a:pt x="496" y="360"/>
                      <a:pt x="480" y="360"/>
                    </a:cubicBezTo>
                    <a:cubicBezTo>
                      <a:pt x="464" y="360"/>
                      <a:pt x="424" y="272"/>
                      <a:pt x="432" y="216"/>
                    </a:cubicBezTo>
                    <a:cubicBezTo>
                      <a:pt x="440" y="160"/>
                      <a:pt x="496" y="24"/>
                      <a:pt x="528" y="24"/>
                    </a:cubicBezTo>
                    <a:cubicBezTo>
                      <a:pt x="560" y="24"/>
                      <a:pt x="608" y="80"/>
                      <a:pt x="624" y="216"/>
                    </a:cubicBezTo>
                    <a:cubicBezTo>
                      <a:pt x="640" y="352"/>
                      <a:pt x="624" y="720"/>
                      <a:pt x="624" y="840"/>
                    </a:cubicBezTo>
                    <a:cubicBezTo>
                      <a:pt x="624" y="960"/>
                      <a:pt x="616" y="920"/>
                      <a:pt x="624" y="936"/>
                    </a:cubicBezTo>
                    <a:cubicBezTo>
                      <a:pt x="632" y="952"/>
                      <a:pt x="672" y="936"/>
                      <a:pt x="672" y="936"/>
                    </a:cubicBezTo>
                    <a:cubicBezTo>
                      <a:pt x="672" y="936"/>
                      <a:pt x="632" y="936"/>
                      <a:pt x="624" y="936"/>
                    </a:cubicBezTo>
                  </a:path>
                </a:pathLst>
              </a:custGeom>
              <a:noFill/>
              <a:ln w="28575" cap="flat" cmpd="sng">
                <a:solidFill>
                  <a:srgbClr val="3333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>
                <a:off x="379" y="2946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528" y="3852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>
                <a:off x="613" y="3918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379" y="3996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5" name="Line 11"/>
              <p:cNvSpPr>
                <a:spLocks noChangeShapeType="1"/>
              </p:cNvSpPr>
              <p:nvPr/>
            </p:nvSpPr>
            <p:spPr bwMode="auto">
              <a:xfrm>
                <a:off x="607" y="3990"/>
                <a:ext cx="222" cy="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6" name="Line 12"/>
              <p:cNvSpPr>
                <a:spLocks noChangeShapeType="1"/>
              </p:cNvSpPr>
              <p:nvPr/>
            </p:nvSpPr>
            <p:spPr bwMode="auto">
              <a:xfrm>
                <a:off x="853" y="3876"/>
                <a:ext cx="138" cy="108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7" name="Line 13"/>
              <p:cNvSpPr>
                <a:spLocks noChangeShapeType="1"/>
              </p:cNvSpPr>
              <p:nvPr/>
            </p:nvSpPr>
            <p:spPr bwMode="auto">
              <a:xfrm>
                <a:off x="997" y="3990"/>
                <a:ext cx="108" cy="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 flipV="1">
                <a:off x="1105" y="3522"/>
                <a:ext cx="0" cy="468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9" name="Line 15"/>
              <p:cNvSpPr>
                <a:spLocks noChangeShapeType="1"/>
              </p:cNvSpPr>
              <p:nvPr/>
            </p:nvSpPr>
            <p:spPr bwMode="auto">
              <a:xfrm>
                <a:off x="1051" y="3528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 flipV="1">
                <a:off x="829" y="3888"/>
                <a:ext cx="102" cy="10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4868" y="1968"/>
              <a:ext cx="892" cy="960"/>
              <a:chOff x="1172" y="2352"/>
              <a:chExt cx="892" cy="960"/>
            </a:xfrm>
          </p:grpSpPr>
          <p:sp>
            <p:nvSpPr>
              <p:cNvPr id="10" name="Freeform 18"/>
              <p:cNvSpPr>
                <a:spLocks/>
              </p:cNvSpPr>
              <p:nvPr/>
            </p:nvSpPr>
            <p:spPr bwMode="auto">
              <a:xfrm rot="-2611981">
                <a:off x="1172" y="2352"/>
                <a:ext cx="672" cy="628"/>
              </a:xfrm>
              <a:custGeom>
                <a:avLst/>
                <a:gdLst>
                  <a:gd name="T0" fmla="*/ 0 w 672"/>
                  <a:gd name="T1" fmla="*/ 236 h 960"/>
                  <a:gd name="T2" fmla="*/ 144 w 672"/>
                  <a:gd name="T3" fmla="*/ 16 h 960"/>
                  <a:gd name="T4" fmla="*/ 240 w 672"/>
                  <a:gd name="T5" fmla="*/ 141 h 960"/>
                  <a:gd name="T6" fmla="*/ 192 w 672"/>
                  <a:gd name="T7" fmla="*/ 236 h 960"/>
                  <a:gd name="T8" fmla="*/ 144 w 672"/>
                  <a:gd name="T9" fmla="*/ 141 h 960"/>
                  <a:gd name="T10" fmla="*/ 240 w 672"/>
                  <a:gd name="T11" fmla="*/ 16 h 960"/>
                  <a:gd name="T12" fmla="*/ 336 w 672"/>
                  <a:gd name="T13" fmla="*/ 141 h 960"/>
                  <a:gd name="T14" fmla="*/ 288 w 672"/>
                  <a:gd name="T15" fmla="*/ 236 h 960"/>
                  <a:gd name="T16" fmla="*/ 240 w 672"/>
                  <a:gd name="T17" fmla="*/ 110 h 960"/>
                  <a:gd name="T18" fmla="*/ 336 w 672"/>
                  <a:gd name="T19" fmla="*/ 16 h 960"/>
                  <a:gd name="T20" fmla="*/ 432 w 672"/>
                  <a:gd name="T21" fmla="*/ 141 h 960"/>
                  <a:gd name="T22" fmla="*/ 384 w 672"/>
                  <a:gd name="T23" fmla="*/ 236 h 960"/>
                  <a:gd name="T24" fmla="*/ 336 w 672"/>
                  <a:gd name="T25" fmla="*/ 110 h 960"/>
                  <a:gd name="T26" fmla="*/ 432 w 672"/>
                  <a:gd name="T27" fmla="*/ 16 h 960"/>
                  <a:gd name="T28" fmla="*/ 528 w 672"/>
                  <a:gd name="T29" fmla="*/ 141 h 960"/>
                  <a:gd name="T30" fmla="*/ 480 w 672"/>
                  <a:gd name="T31" fmla="*/ 236 h 960"/>
                  <a:gd name="T32" fmla="*/ 432 w 672"/>
                  <a:gd name="T33" fmla="*/ 141 h 960"/>
                  <a:gd name="T34" fmla="*/ 528 w 672"/>
                  <a:gd name="T35" fmla="*/ 16 h 960"/>
                  <a:gd name="T36" fmla="*/ 624 w 672"/>
                  <a:gd name="T37" fmla="*/ 141 h 960"/>
                  <a:gd name="T38" fmla="*/ 624 w 672"/>
                  <a:gd name="T39" fmla="*/ 550 h 960"/>
                  <a:gd name="T40" fmla="*/ 624 w 672"/>
                  <a:gd name="T41" fmla="*/ 612 h 960"/>
                  <a:gd name="T42" fmla="*/ 672 w 672"/>
                  <a:gd name="T43" fmla="*/ 612 h 960"/>
                  <a:gd name="T44" fmla="*/ 624 w 672"/>
                  <a:gd name="T45" fmla="*/ 612 h 96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72" h="960">
                    <a:moveTo>
                      <a:pt x="0" y="360"/>
                    </a:moveTo>
                    <a:cubicBezTo>
                      <a:pt x="52" y="204"/>
                      <a:pt x="104" y="48"/>
                      <a:pt x="144" y="24"/>
                    </a:cubicBezTo>
                    <a:cubicBezTo>
                      <a:pt x="184" y="0"/>
                      <a:pt x="232" y="160"/>
                      <a:pt x="240" y="216"/>
                    </a:cubicBezTo>
                    <a:cubicBezTo>
                      <a:pt x="248" y="272"/>
                      <a:pt x="208" y="360"/>
                      <a:pt x="192" y="360"/>
                    </a:cubicBezTo>
                    <a:cubicBezTo>
                      <a:pt x="176" y="360"/>
                      <a:pt x="136" y="272"/>
                      <a:pt x="144" y="216"/>
                    </a:cubicBezTo>
                    <a:cubicBezTo>
                      <a:pt x="152" y="160"/>
                      <a:pt x="208" y="24"/>
                      <a:pt x="240" y="24"/>
                    </a:cubicBezTo>
                    <a:cubicBezTo>
                      <a:pt x="272" y="24"/>
                      <a:pt x="328" y="160"/>
                      <a:pt x="336" y="216"/>
                    </a:cubicBezTo>
                    <a:cubicBezTo>
                      <a:pt x="344" y="272"/>
                      <a:pt x="304" y="368"/>
                      <a:pt x="288" y="360"/>
                    </a:cubicBezTo>
                    <a:cubicBezTo>
                      <a:pt x="272" y="352"/>
                      <a:pt x="232" y="224"/>
                      <a:pt x="240" y="168"/>
                    </a:cubicBezTo>
                    <a:cubicBezTo>
                      <a:pt x="248" y="112"/>
                      <a:pt x="304" y="16"/>
                      <a:pt x="336" y="24"/>
                    </a:cubicBezTo>
                    <a:cubicBezTo>
                      <a:pt x="368" y="32"/>
                      <a:pt x="424" y="160"/>
                      <a:pt x="432" y="216"/>
                    </a:cubicBezTo>
                    <a:cubicBezTo>
                      <a:pt x="440" y="272"/>
                      <a:pt x="400" y="368"/>
                      <a:pt x="384" y="360"/>
                    </a:cubicBezTo>
                    <a:cubicBezTo>
                      <a:pt x="368" y="352"/>
                      <a:pt x="328" y="224"/>
                      <a:pt x="336" y="168"/>
                    </a:cubicBezTo>
                    <a:cubicBezTo>
                      <a:pt x="344" y="112"/>
                      <a:pt x="400" y="16"/>
                      <a:pt x="432" y="24"/>
                    </a:cubicBezTo>
                    <a:cubicBezTo>
                      <a:pt x="464" y="32"/>
                      <a:pt x="520" y="160"/>
                      <a:pt x="528" y="216"/>
                    </a:cubicBezTo>
                    <a:cubicBezTo>
                      <a:pt x="536" y="272"/>
                      <a:pt x="496" y="360"/>
                      <a:pt x="480" y="360"/>
                    </a:cubicBezTo>
                    <a:cubicBezTo>
                      <a:pt x="464" y="360"/>
                      <a:pt x="424" y="272"/>
                      <a:pt x="432" y="216"/>
                    </a:cubicBezTo>
                    <a:cubicBezTo>
                      <a:pt x="440" y="160"/>
                      <a:pt x="496" y="24"/>
                      <a:pt x="528" y="24"/>
                    </a:cubicBezTo>
                    <a:cubicBezTo>
                      <a:pt x="560" y="24"/>
                      <a:pt x="608" y="80"/>
                      <a:pt x="624" y="216"/>
                    </a:cubicBezTo>
                    <a:cubicBezTo>
                      <a:pt x="640" y="352"/>
                      <a:pt x="624" y="720"/>
                      <a:pt x="624" y="840"/>
                    </a:cubicBezTo>
                    <a:cubicBezTo>
                      <a:pt x="624" y="960"/>
                      <a:pt x="616" y="920"/>
                      <a:pt x="624" y="936"/>
                    </a:cubicBezTo>
                    <a:cubicBezTo>
                      <a:pt x="632" y="952"/>
                      <a:pt x="672" y="936"/>
                      <a:pt x="672" y="936"/>
                    </a:cubicBezTo>
                    <a:cubicBezTo>
                      <a:pt x="672" y="936"/>
                      <a:pt x="632" y="936"/>
                      <a:pt x="624" y="936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1" name="Line 19"/>
              <p:cNvSpPr>
                <a:spLocks noChangeShapeType="1"/>
              </p:cNvSpPr>
              <p:nvPr/>
            </p:nvSpPr>
            <p:spPr bwMode="auto">
              <a:xfrm rot="-2611981">
                <a:off x="1392" y="2763"/>
                <a:ext cx="4" cy="549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2" name="Line 20"/>
              <p:cNvSpPr>
                <a:spLocks noChangeShapeType="1"/>
              </p:cNvSpPr>
              <p:nvPr/>
            </p:nvSpPr>
            <p:spPr bwMode="auto">
              <a:xfrm rot="-2611981">
                <a:off x="1688" y="2988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3" name="Line 21"/>
              <p:cNvSpPr>
                <a:spLocks noChangeShapeType="1"/>
              </p:cNvSpPr>
              <p:nvPr/>
            </p:nvSpPr>
            <p:spPr bwMode="auto">
              <a:xfrm rot="-2611981">
                <a:off x="1749" y="2994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4" name="Line 22"/>
              <p:cNvSpPr>
                <a:spLocks noChangeShapeType="1"/>
              </p:cNvSpPr>
              <p:nvPr/>
            </p:nvSpPr>
            <p:spPr bwMode="auto">
              <a:xfrm rot="-2611981">
                <a:off x="1563" y="3182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5" name="Line 23"/>
              <p:cNvSpPr>
                <a:spLocks noChangeShapeType="1"/>
              </p:cNvSpPr>
              <p:nvPr/>
            </p:nvSpPr>
            <p:spPr bwMode="auto">
              <a:xfrm rot="-2611981">
                <a:off x="1714" y="2993"/>
                <a:ext cx="222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6" name="Line 24"/>
              <p:cNvSpPr>
                <a:spLocks noChangeShapeType="1"/>
              </p:cNvSpPr>
              <p:nvPr/>
            </p:nvSpPr>
            <p:spPr bwMode="auto">
              <a:xfrm rot="-2611981">
                <a:off x="1862" y="2755"/>
                <a:ext cx="138" cy="10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7" name="Line 25"/>
              <p:cNvSpPr>
                <a:spLocks noChangeShapeType="1"/>
              </p:cNvSpPr>
              <p:nvPr/>
            </p:nvSpPr>
            <p:spPr bwMode="auto">
              <a:xfrm rot="18988019" flipV="1">
                <a:off x="1856" y="2794"/>
                <a:ext cx="102" cy="10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8" name="Line 26"/>
              <p:cNvSpPr>
                <a:spLocks noChangeShapeType="1"/>
              </p:cNvSpPr>
              <p:nvPr/>
            </p:nvSpPr>
            <p:spPr bwMode="auto">
              <a:xfrm>
                <a:off x="1962" y="2651"/>
                <a:ext cx="102" cy="10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 flipH="1">
                <a:off x="2004" y="2753"/>
                <a:ext cx="60" cy="5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p:grpSp>
        <p:sp>
          <p:nvSpPr>
            <p:cNvPr id="8" name="Text Box 28"/>
            <p:cNvSpPr txBox="1">
              <a:spLocks noChangeArrowheads="1"/>
            </p:cNvSpPr>
            <p:nvPr/>
          </p:nvSpPr>
          <p:spPr bwMode="auto">
            <a:xfrm>
              <a:off x="5119" y="2208"/>
              <a:ext cx="30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sz="2800" i="1" dirty="0">
                  <a:solidFill>
                    <a:srgbClr val="FF3300"/>
                  </a:solidFill>
                  <a:latin typeface="SimHei" charset="-122"/>
                  <a:ea typeface="SimHei" charset="-122"/>
                  <a:cs typeface="SimHei" charset="-122"/>
                </a:rPr>
                <a:t>L</a:t>
              </a:r>
              <a:r>
                <a:rPr lang="en-US" altLang="zh-CN" sz="2800" i="1" baseline="-25000" dirty="0">
                  <a:solidFill>
                    <a:srgbClr val="FF3300"/>
                  </a:solidFill>
                  <a:latin typeface="SimHei" charset="-122"/>
                  <a:ea typeface="SimHei" charset="-122"/>
                  <a:cs typeface="SimHei" charset="-122"/>
                </a:rPr>
                <a:t>1</a:t>
              </a:r>
              <a:endParaRPr lang="en-US" altLang="zh-CN" sz="2800" i="1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" name="Text Box 29"/>
            <p:cNvSpPr txBox="1">
              <a:spLocks noChangeArrowheads="1"/>
            </p:cNvSpPr>
            <p:nvPr/>
          </p:nvSpPr>
          <p:spPr bwMode="auto">
            <a:xfrm>
              <a:off x="4239" y="2644"/>
              <a:ext cx="30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sz="2800" i="1" dirty="0">
                  <a:solidFill>
                    <a:srgbClr val="3333FF"/>
                  </a:solidFill>
                  <a:latin typeface="SimHei" charset="-122"/>
                  <a:ea typeface="SimHei" charset="-122"/>
                  <a:cs typeface="SimHei" charset="-122"/>
                </a:rPr>
                <a:t>L</a:t>
              </a:r>
              <a:r>
                <a:rPr lang="en-US" altLang="zh-CN" sz="2800" i="1" baseline="-25000" dirty="0">
                  <a:solidFill>
                    <a:srgbClr val="3333FF"/>
                  </a:solidFill>
                  <a:latin typeface="SimHei" charset="-122"/>
                  <a:ea typeface="SimHei" charset="-122"/>
                  <a:cs typeface="SimHei" charset="-122"/>
                </a:rPr>
                <a:t>2</a:t>
              </a:r>
              <a:endParaRPr lang="en-US" altLang="zh-CN" sz="2800" i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90682" y="2646442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(1)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互感系数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90682" y="3277383"/>
                <a:ext cx="3434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中的电流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变化</a:t>
                </a:r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82" y="3277383"/>
                <a:ext cx="3434402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373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右箭头 32"/>
          <p:cNvSpPr/>
          <p:nvPr/>
        </p:nvSpPr>
        <p:spPr>
          <a:xfrm>
            <a:off x="3796146" y="3458934"/>
            <a:ext cx="757382" cy="221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765700" y="3277383"/>
                <a:ext cx="34974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中的磁通量变化</a:t>
                </a:r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00" y="3277383"/>
                <a:ext cx="3497496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6667" r="-348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右箭头 34"/>
          <p:cNvSpPr/>
          <p:nvPr/>
        </p:nvSpPr>
        <p:spPr>
          <a:xfrm>
            <a:off x="725675" y="4054679"/>
            <a:ext cx="757382" cy="221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602245" y="3873127"/>
                <a:ext cx="43214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中产生感应电动势</a:t>
                </a:r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245" y="3873127"/>
                <a:ext cx="4321439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3667" t="-16667" r="-268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5844825" y="3859499"/>
                <a:ext cx="3430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互感电动势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5" y="3859499"/>
                <a:ext cx="3430298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4618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94786" y="4444274"/>
                <a:ext cx="106084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反之：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中的电流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3333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3333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变化，也会在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中产生互感电动势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86" y="4444274"/>
                <a:ext cx="10608417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436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90682" y="5111079"/>
                <a:ext cx="1121230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02060"/>
                    </a:solidFill>
                    <a:latin typeface="SimHei" charset="-122"/>
                    <a:ea typeface="SimHei" charset="-122"/>
                    <a:cs typeface="SimHei" charset="-122"/>
                  </a:rPr>
                  <a:t>显然，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2060"/>
                    </a:solidFill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2060"/>
                    </a:solidFill>
                    <a:latin typeface="SimHei" charset="-122"/>
                    <a:ea typeface="SimHei" charset="-122"/>
                    <a:cs typeface="SimHei" charset="-122"/>
                  </a:rPr>
                  <a:t>不仅与另一线圈中电流的变化有关，而且还与</a:t>
                </a:r>
                <a:endParaRPr lang="en-US" altLang="zh-CN" sz="3200" b="1" dirty="0">
                  <a:solidFill>
                    <a:srgbClr val="00206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002060"/>
                    </a:solidFill>
                    <a:latin typeface="SimHei" charset="-122"/>
                    <a:ea typeface="SimHei" charset="-122"/>
                    <a:cs typeface="SimHei" charset="-122"/>
                  </a:rPr>
                  <a:t>两线圈在空间中的相对位置有关。</a:t>
                </a: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82" y="5111079"/>
                <a:ext cx="11212300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1414" t="-9040" r="-54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/>
          <p:cNvCxnSpPr/>
          <p:nvPr/>
        </p:nvCxnSpPr>
        <p:spPr>
          <a:xfrm flipV="1">
            <a:off x="8382344" y="1989868"/>
            <a:ext cx="0" cy="360000"/>
          </a:xfrm>
          <a:prstGeom prst="straightConnector1">
            <a:avLst/>
          </a:prstGeom>
          <a:ln w="38100">
            <a:solidFill>
              <a:srgbClr val="3333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9826912" y="1523349"/>
            <a:ext cx="277697" cy="3024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  <p:bldP spid="32" grpId="0"/>
      <p:bldP spid="33" grpId="0" animBg="1"/>
      <p:bldP spid="34" grpId="0"/>
      <p:bldP spid="35" grpId="0" animBg="1"/>
      <p:bldP spid="36" grpId="0"/>
      <p:bldP spid="37" grpId="0"/>
      <p:bldP spid="38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1518" y="245555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求两个线圈串联的自感系数</a:t>
            </a:r>
          </a:p>
        </p:txBody>
      </p:sp>
      <p:grpSp>
        <p:nvGrpSpPr>
          <p:cNvPr id="4" name="Group 115"/>
          <p:cNvGrpSpPr>
            <a:grpSpLocks/>
          </p:cNvGrpSpPr>
          <p:nvPr/>
        </p:nvGrpSpPr>
        <p:grpSpPr bwMode="auto">
          <a:xfrm>
            <a:off x="1561320" y="1330043"/>
            <a:ext cx="2736850" cy="2125663"/>
            <a:chOff x="635" y="640"/>
            <a:chExt cx="1724" cy="1339"/>
          </a:xfrm>
        </p:grpSpPr>
        <p:sp>
          <p:nvSpPr>
            <p:cNvPr id="5" name="AutoShape 58"/>
            <p:cNvSpPr>
              <a:spLocks noChangeArrowheads="1"/>
            </p:cNvSpPr>
            <p:nvPr/>
          </p:nvSpPr>
          <p:spPr bwMode="auto">
            <a:xfrm rot="5400000">
              <a:off x="1247" y="414"/>
              <a:ext cx="499" cy="1724"/>
            </a:xfrm>
            <a:prstGeom prst="can">
              <a:avLst>
                <a:gd name="adj" fmla="val 49296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" name="Freeform 61"/>
            <p:cNvSpPr>
              <a:spLocks/>
            </p:cNvSpPr>
            <p:nvPr/>
          </p:nvSpPr>
          <p:spPr bwMode="auto">
            <a:xfrm>
              <a:off x="816" y="890"/>
              <a:ext cx="79" cy="1089"/>
            </a:xfrm>
            <a:custGeom>
              <a:avLst/>
              <a:gdLst>
                <a:gd name="T0" fmla="*/ 11 w 79"/>
                <a:gd name="T1" fmla="*/ 1089 h 1089"/>
                <a:gd name="T2" fmla="*/ 11 w 79"/>
                <a:gd name="T3" fmla="*/ 159 h 1089"/>
                <a:gd name="T4" fmla="*/ 79 w 79"/>
                <a:gd name="T5" fmla="*/ 136 h 10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089">
                  <a:moveTo>
                    <a:pt x="11" y="1089"/>
                  </a:moveTo>
                  <a:cubicBezTo>
                    <a:pt x="5" y="703"/>
                    <a:pt x="0" y="318"/>
                    <a:pt x="11" y="159"/>
                  </a:cubicBezTo>
                  <a:cubicBezTo>
                    <a:pt x="22" y="0"/>
                    <a:pt x="50" y="68"/>
                    <a:pt x="79" y="1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" name="Freeform 62"/>
            <p:cNvSpPr>
              <a:spLocks/>
            </p:cNvSpPr>
            <p:nvPr/>
          </p:nvSpPr>
          <p:spPr bwMode="auto">
            <a:xfrm>
              <a:off x="930" y="913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" name="Freeform 63"/>
            <p:cNvSpPr>
              <a:spLocks/>
            </p:cNvSpPr>
            <p:nvPr/>
          </p:nvSpPr>
          <p:spPr bwMode="auto">
            <a:xfrm>
              <a:off x="1066" y="913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" name="Freeform 64"/>
            <p:cNvSpPr>
              <a:spLocks/>
            </p:cNvSpPr>
            <p:nvPr/>
          </p:nvSpPr>
          <p:spPr bwMode="auto">
            <a:xfrm>
              <a:off x="1701" y="913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0" name="Freeform 65"/>
            <p:cNvSpPr>
              <a:spLocks/>
            </p:cNvSpPr>
            <p:nvPr/>
          </p:nvSpPr>
          <p:spPr bwMode="auto">
            <a:xfrm>
              <a:off x="1837" y="913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1" name="Line 66"/>
            <p:cNvSpPr>
              <a:spLocks noChangeShapeType="1"/>
            </p:cNvSpPr>
            <p:nvPr/>
          </p:nvSpPr>
          <p:spPr bwMode="auto">
            <a:xfrm>
              <a:off x="1224" y="1525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2" name="Freeform 67"/>
            <p:cNvSpPr>
              <a:spLocks/>
            </p:cNvSpPr>
            <p:nvPr/>
          </p:nvSpPr>
          <p:spPr bwMode="auto">
            <a:xfrm>
              <a:off x="1610" y="890"/>
              <a:ext cx="79" cy="885"/>
            </a:xfrm>
            <a:custGeom>
              <a:avLst/>
              <a:gdLst>
                <a:gd name="T0" fmla="*/ 11 w 79"/>
                <a:gd name="T1" fmla="*/ 885 h 1089"/>
                <a:gd name="T2" fmla="*/ 11 w 79"/>
                <a:gd name="T3" fmla="*/ 129 h 1089"/>
                <a:gd name="T4" fmla="*/ 79 w 79"/>
                <a:gd name="T5" fmla="*/ 111 h 10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089">
                  <a:moveTo>
                    <a:pt x="11" y="1089"/>
                  </a:moveTo>
                  <a:cubicBezTo>
                    <a:pt x="5" y="703"/>
                    <a:pt x="0" y="318"/>
                    <a:pt x="11" y="159"/>
                  </a:cubicBezTo>
                  <a:cubicBezTo>
                    <a:pt x="22" y="0"/>
                    <a:pt x="50" y="68"/>
                    <a:pt x="79" y="1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3" name="Line 68"/>
            <p:cNvSpPr>
              <a:spLocks noChangeShapeType="1"/>
            </p:cNvSpPr>
            <p:nvPr/>
          </p:nvSpPr>
          <p:spPr bwMode="auto">
            <a:xfrm>
              <a:off x="1224" y="1752"/>
              <a:ext cx="38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4" name="Line 69"/>
            <p:cNvSpPr>
              <a:spLocks noChangeShapeType="1"/>
            </p:cNvSpPr>
            <p:nvPr/>
          </p:nvSpPr>
          <p:spPr bwMode="auto">
            <a:xfrm>
              <a:off x="1995" y="1503"/>
              <a:ext cx="0" cy="4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5" name="Line 70"/>
            <p:cNvSpPr>
              <a:spLocks noChangeShapeType="1"/>
            </p:cNvSpPr>
            <p:nvPr/>
          </p:nvSpPr>
          <p:spPr bwMode="auto">
            <a:xfrm flipV="1">
              <a:off x="816" y="1208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6" name="Line 71"/>
            <p:cNvSpPr>
              <a:spLocks noChangeShapeType="1"/>
            </p:cNvSpPr>
            <p:nvPr/>
          </p:nvSpPr>
          <p:spPr bwMode="auto">
            <a:xfrm flipV="1">
              <a:off x="990" y="1214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7" name="Line 72"/>
            <p:cNvSpPr>
              <a:spLocks noChangeShapeType="1"/>
            </p:cNvSpPr>
            <p:nvPr/>
          </p:nvSpPr>
          <p:spPr bwMode="auto">
            <a:xfrm flipV="1">
              <a:off x="1126" y="1208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8" name="Line 73"/>
            <p:cNvSpPr>
              <a:spLocks noChangeShapeType="1"/>
            </p:cNvSpPr>
            <p:nvPr/>
          </p:nvSpPr>
          <p:spPr bwMode="auto">
            <a:xfrm flipV="1">
              <a:off x="1618" y="1208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9" name="Line 74"/>
            <p:cNvSpPr>
              <a:spLocks noChangeShapeType="1"/>
            </p:cNvSpPr>
            <p:nvPr/>
          </p:nvSpPr>
          <p:spPr bwMode="auto">
            <a:xfrm flipV="1">
              <a:off x="1761" y="1200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 flipV="1">
              <a:off x="1897" y="1200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1" name="Line 76"/>
            <p:cNvSpPr>
              <a:spLocks noChangeShapeType="1"/>
            </p:cNvSpPr>
            <p:nvPr/>
          </p:nvSpPr>
          <p:spPr bwMode="auto">
            <a:xfrm rot="5400000" flipV="1">
              <a:off x="1414" y="1682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2" name="Line 77"/>
            <p:cNvSpPr>
              <a:spLocks noChangeShapeType="1"/>
            </p:cNvSpPr>
            <p:nvPr/>
          </p:nvSpPr>
          <p:spPr bwMode="auto">
            <a:xfrm flipV="1">
              <a:off x="823" y="1752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3" name="Line 78"/>
            <p:cNvSpPr>
              <a:spLocks noChangeShapeType="1"/>
            </p:cNvSpPr>
            <p:nvPr/>
          </p:nvSpPr>
          <p:spPr bwMode="auto">
            <a:xfrm rot="10800000" flipV="1">
              <a:off x="1995" y="1752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Text Box 110"/>
            <p:cNvSpPr txBox="1">
              <a:spLocks noChangeArrowheads="1"/>
            </p:cNvSpPr>
            <p:nvPr/>
          </p:nvSpPr>
          <p:spPr bwMode="auto">
            <a:xfrm>
              <a:off x="872" y="640"/>
              <a:ext cx="3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rPr>
                <a:t>1</a:t>
              </a:r>
            </a:p>
          </p:txBody>
        </p:sp>
        <p:sp>
          <p:nvSpPr>
            <p:cNvPr id="25" name="Text Box 111"/>
            <p:cNvSpPr txBox="1">
              <a:spLocks noChangeArrowheads="1"/>
            </p:cNvSpPr>
            <p:nvPr/>
          </p:nvSpPr>
          <p:spPr bwMode="auto">
            <a:xfrm>
              <a:off x="1655" y="640"/>
              <a:ext cx="3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rPr>
                <a:t>2</a:t>
              </a:r>
            </a:p>
          </p:txBody>
        </p:sp>
      </p:grpSp>
      <p:grpSp>
        <p:nvGrpSpPr>
          <p:cNvPr id="26" name="Group 139"/>
          <p:cNvGrpSpPr>
            <a:grpSpLocks/>
          </p:cNvGrpSpPr>
          <p:nvPr/>
        </p:nvGrpSpPr>
        <p:grpSpPr bwMode="auto">
          <a:xfrm>
            <a:off x="5895483" y="1347652"/>
            <a:ext cx="2736850" cy="2016125"/>
            <a:chOff x="3243" y="686"/>
            <a:chExt cx="1724" cy="1270"/>
          </a:xfrm>
        </p:grpSpPr>
        <p:sp>
          <p:nvSpPr>
            <p:cNvPr id="27" name="AutoShape 118"/>
            <p:cNvSpPr>
              <a:spLocks noChangeArrowheads="1"/>
            </p:cNvSpPr>
            <p:nvPr/>
          </p:nvSpPr>
          <p:spPr bwMode="auto">
            <a:xfrm rot="5400000">
              <a:off x="3855" y="460"/>
              <a:ext cx="499" cy="1724"/>
            </a:xfrm>
            <a:prstGeom prst="can">
              <a:avLst>
                <a:gd name="adj" fmla="val 49296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8" name="Freeform 119"/>
            <p:cNvSpPr>
              <a:spLocks/>
            </p:cNvSpPr>
            <p:nvPr/>
          </p:nvSpPr>
          <p:spPr bwMode="auto">
            <a:xfrm>
              <a:off x="3447" y="935"/>
              <a:ext cx="56" cy="1021"/>
            </a:xfrm>
            <a:custGeom>
              <a:avLst/>
              <a:gdLst>
                <a:gd name="T0" fmla="*/ 8 w 79"/>
                <a:gd name="T1" fmla="*/ 1021 h 1089"/>
                <a:gd name="T2" fmla="*/ 8 w 79"/>
                <a:gd name="T3" fmla="*/ 149 h 1089"/>
                <a:gd name="T4" fmla="*/ 56 w 79"/>
                <a:gd name="T5" fmla="*/ 128 h 10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089">
                  <a:moveTo>
                    <a:pt x="11" y="1089"/>
                  </a:moveTo>
                  <a:cubicBezTo>
                    <a:pt x="5" y="703"/>
                    <a:pt x="0" y="318"/>
                    <a:pt x="11" y="159"/>
                  </a:cubicBezTo>
                  <a:cubicBezTo>
                    <a:pt x="22" y="0"/>
                    <a:pt x="50" y="68"/>
                    <a:pt x="79" y="1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9" name="Freeform 120"/>
            <p:cNvSpPr>
              <a:spLocks/>
            </p:cNvSpPr>
            <p:nvPr/>
          </p:nvSpPr>
          <p:spPr bwMode="auto">
            <a:xfrm>
              <a:off x="3538" y="959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0" name="Freeform 121"/>
            <p:cNvSpPr>
              <a:spLocks/>
            </p:cNvSpPr>
            <p:nvPr/>
          </p:nvSpPr>
          <p:spPr bwMode="auto">
            <a:xfrm>
              <a:off x="3674" y="959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1" name="Freeform 122"/>
            <p:cNvSpPr>
              <a:spLocks/>
            </p:cNvSpPr>
            <p:nvPr/>
          </p:nvSpPr>
          <p:spPr bwMode="auto">
            <a:xfrm>
              <a:off x="4309" y="959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2" name="Freeform 123"/>
            <p:cNvSpPr>
              <a:spLocks/>
            </p:cNvSpPr>
            <p:nvPr/>
          </p:nvSpPr>
          <p:spPr bwMode="auto">
            <a:xfrm>
              <a:off x="4445" y="959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3" name="Line 124"/>
            <p:cNvSpPr>
              <a:spLocks noChangeShapeType="1"/>
            </p:cNvSpPr>
            <p:nvPr/>
          </p:nvSpPr>
          <p:spPr bwMode="auto">
            <a:xfrm>
              <a:off x="3832" y="1571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4" name="Freeform 125"/>
            <p:cNvSpPr>
              <a:spLocks/>
            </p:cNvSpPr>
            <p:nvPr/>
          </p:nvSpPr>
          <p:spPr bwMode="auto">
            <a:xfrm>
              <a:off x="4218" y="935"/>
              <a:ext cx="79" cy="1021"/>
            </a:xfrm>
            <a:custGeom>
              <a:avLst/>
              <a:gdLst>
                <a:gd name="T0" fmla="*/ 11 w 79"/>
                <a:gd name="T1" fmla="*/ 1021 h 1089"/>
                <a:gd name="T2" fmla="*/ 11 w 79"/>
                <a:gd name="T3" fmla="*/ 149 h 1089"/>
                <a:gd name="T4" fmla="*/ 79 w 79"/>
                <a:gd name="T5" fmla="*/ 128 h 10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089">
                  <a:moveTo>
                    <a:pt x="11" y="1089"/>
                  </a:moveTo>
                  <a:cubicBezTo>
                    <a:pt x="5" y="703"/>
                    <a:pt x="0" y="318"/>
                    <a:pt x="11" y="159"/>
                  </a:cubicBezTo>
                  <a:cubicBezTo>
                    <a:pt x="22" y="0"/>
                    <a:pt x="50" y="68"/>
                    <a:pt x="79" y="1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5" name="Line 126"/>
            <p:cNvSpPr>
              <a:spLocks noChangeShapeType="1"/>
            </p:cNvSpPr>
            <p:nvPr/>
          </p:nvSpPr>
          <p:spPr bwMode="auto">
            <a:xfrm>
              <a:off x="3833" y="1797"/>
              <a:ext cx="7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6" name="Line 127"/>
            <p:cNvSpPr>
              <a:spLocks noChangeShapeType="1"/>
            </p:cNvSpPr>
            <p:nvPr/>
          </p:nvSpPr>
          <p:spPr bwMode="auto">
            <a:xfrm flipH="1">
              <a:off x="4604" y="1548"/>
              <a:ext cx="0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7" name="Line 128"/>
            <p:cNvSpPr>
              <a:spLocks noChangeShapeType="1"/>
            </p:cNvSpPr>
            <p:nvPr/>
          </p:nvSpPr>
          <p:spPr bwMode="auto">
            <a:xfrm flipV="1">
              <a:off x="3448" y="1253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8" name="Line 129"/>
            <p:cNvSpPr>
              <a:spLocks noChangeShapeType="1"/>
            </p:cNvSpPr>
            <p:nvPr/>
          </p:nvSpPr>
          <p:spPr bwMode="auto">
            <a:xfrm flipV="1">
              <a:off x="3598" y="1260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9" name="Line 130"/>
            <p:cNvSpPr>
              <a:spLocks noChangeShapeType="1"/>
            </p:cNvSpPr>
            <p:nvPr/>
          </p:nvSpPr>
          <p:spPr bwMode="auto">
            <a:xfrm flipV="1">
              <a:off x="3734" y="1254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0" name="Line 131"/>
            <p:cNvSpPr>
              <a:spLocks noChangeShapeType="1"/>
            </p:cNvSpPr>
            <p:nvPr/>
          </p:nvSpPr>
          <p:spPr bwMode="auto">
            <a:xfrm rot="10800000" flipV="1">
              <a:off x="4226" y="1254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1" name="Line 132"/>
            <p:cNvSpPr>
              <a:spLocks noChangeShapeType="1"/>
            </p:cNvSpPr>
            <p:nvPr/>
          </p:nvSpPr>
          <p:spPr bwMode="auto">
            <a:xfrm rot="10800000" flipV="1">
              <a:off x="4369" y="1246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2" name="Line 133"/>
            <p:cNvSpPr>
              <a:spLocks noChangeShapeType="1"/>
            </p:cNvSpPr>
            <p:nvPr/>
          </p:nvSpPr>
          <p:spPr bwMode="auto">
            <a:xfrm rot="10800000" flipV="1">
              <a:off x="4505" y="1246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3" name="Line 134"/>
            <p:cNvSpPr>
              <a:spLocks noChangeShapeType="1"/>
            </p:cNvSpPr>
            <p:nvPr/>
          </p:nvSpPr>
          <p:spPr bwMode="auto">
            <a:xfrm rot="5400000" flipV="1">
              <a:off x="4038" y="1729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4" name="Line 135"/>
            <p:cNvSpPr>
              <a:spLocks noChangeShapeType="1"/>
            </p:cNvSpPr>
            <p:nvPr/>
          </p:nvSpPr>
          <p:spPr bwMode="auto">
            <a:xfrm flipV="1">
              <a:off x="3456" y="1729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5" name="Line 136"/>
            <p:cNvSpPr>
              <a:spLocks noChangeShapeType="1"/>
            </p:cNvSpPr>
            <p:nvPr/>
          </p:nvSpPr>
          <p:spPr bwMode="auto">
            <a:xfrm flipV="1">
              <a:off x="4605" y="1593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6" name="Text Box 137"/>
            <p:cNvSpPr txBox="1">
              <a:spLocks noChangeArrowheads="1"/>
            </p:cNvSpPr>
            <p:nvPr/>
          </p:nvSpPr>
          <p:spPr bwMode="auto">
            <a:xfrm>
              <a:off x="3480" y="686"/>
              <a:ext cx="3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rPr>
                <a:t>1</a:t>
              </a:r>
            </a:p>
          </p:txBody>
        </p:sp>
        <p:sp>
          <p:nvSpPr>
            <p:cNvPr id="47" name="Text Box 138"/>
            <p:cNvSpPr txBox="1">
              <a:spLocks noChangeArrowheads="1"/>
            </p:cNvSpPr>
            <p:nvPr/>
          </p:nvSpPr>
          <p:spPr bwMode="auto">
            <a:xfrm>
              <a:off x="4263" y="686"/>
              <a:ext cx="3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401518" y="795229"/>
                <a:ext cx="96413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两个线圈的自感分别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，它们之间的互感为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𝑴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8" y="795229"/>
                <a:ext cx="9641357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645" t="-16667" r="-50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446020" y="1962794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顺串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772938" y="1962793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反串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9272518" y="1634508"/>
                <a:ext cx="1770741" cy="81804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518" y="1634508"/>
                <a:ext cx="1770741" cy="81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/>
          <p:cNvSpPr txBox="1"/>
          <p:nvPr/>
        </p:nvSpPr>
        <p:spPr>
          <a:xfrm>
            <a:off x="401517" y="3607143"/>
            <a:ext cx="1627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线圈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720261" y="4285560"/>
                <a:ext cx="1528046" cy="43088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" y="4285560"/>
                <a:ext cx="152804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2188996" y="4094601"/>
                <a:ext cx="2744534" cy="81804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996" y="4094601"/>
                <a:ext cx="2744534" cy="8180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5562368" y="4067959"/>
                <a:ext cx="4192814" cy="81804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368" y="4067959"/>
                <a:ext cx="4192814" cy="8180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9272518" y="2609954"/>
                <a:ext cx="1975091" cy="81804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518" y="2609954"/>
                <a:ext cx="1975091" cy="818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AutoShape 2"/>
          <p:cNvSpPr>
            <a:spLocks/>
          </p:cNvSpPr>
          <p:nvPr/>
        </p:nvSpPr>
        <p:spPr bwMode="auto">
          <a:xfrm>
            <a:off x="9046556" y="2025994"/>
            <a:ext cx="205844" cy="1168382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07285" y="4959104"/>
            <a:ext cx="1627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线圈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718273" y="5370036"/>
                <a:ext cx="4123373" cy="81804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73" y="5370036"/>
                <a:ext cx="4123373" cy="8180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5580539" y="5330177"/>
                <a:ext cx="3863943" cy="818044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539" y="5330177"/>
                <a:ext cx="3863943" cy="8180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7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2" grpId="0"/>
      <p:bldP spid="59" grpId="0"/>
      <p:bldP spid="62" grpId="0"/>
      <p:bldP spid="63" grpId="0"/>
      <p:bldP spid="64" grpId="0"/>
      <p:bldP spid="66" grpId="0"/>
      <p:bldP spid="67" grpId="0" animBg="1"/>
      <p:bldP spid="68" grpId="0"/>
      <p:bldP spid="69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接连接符 69"/>
          <p:cNvCxnSpPr/>
          <p:nvPr/>
        </p:nvCxnSpPr>
        <p:spPr>
          <a:xfrm>
            <a:off x="2706762" y="3295897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748201" y="3295897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215573" y="3299315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2239381" y="3044854"/>
            <a:ext cx="0" cy="490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15"/>
          <p:cNvGrpSpPr>
            <a:grpSpLocks/>
          </p:cNvGrpSpPr>
          <p:nvPr/>
        </p:nvGrpSpPr>
        <p:grpSpPr bwMode="auto">
          <a:xfrm>
            <a:off x="1820863" y="346364"/>
            <a:ext cx="2736850" cy="2125663"/>
            <a:chOff x="635" y="640"/>
            <a:chExt cx="1724" cy="1339"/>
          </a:xfrm>
        </p:grpSpPr>
        <p:sp>
          <p:nvSpPr>
            <p:cNvPr id="5" name="AutoShape 58"/>
            <p:cNvSpPr>
              <a:spLocks noChangeArrowheads="1"/>
            </p:cNvSpPr>
            <p:nvPr/>
          </p:nvSpPr>
          <p:spPr bwMode="auto">
            <a:xfrm rot="5400000">
              <a:off x="1247" y="414"/>
              <a:ext cx="499" cy="1724"/>
            </a:xfrm>
            <a:prstGeom prst="can">
              <a:avLst>
                <a:gd name="adj" fmla="val 49296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Freeform 61"/>
            <p:cNvSpPr>
              <a:spLocks/>
            </p:cNvSpPr>
            <p:nvPr/>
          </p:nvSpPr>
          <p:spPr bwMode="auto">
            <a:xfrm>
              <a:off x="816" y="890"/>
              <a:ext cx="79" cy="1089"/>
            </a:xfrm>
            <a:custGeom>
              <a:avLst/>
              <a:gdLst>
                <a:gd name="T0" fmla="*/ 11 w 79"/>
                <a:gd name="T1" fmla="*/ 1089 h 1089"/>
                <a:gd name="T2" fmla="*/ 11 w 79"/>
                <a:gd name="T3" fmla="*/ 159 h 1089"/>
                <a:gd name="T4" fmla="*/ 79 w 79"/>
                <a:gd name="T5" fmla="*/ 136 h 10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089">
                  <a:moveTo>
                    <a:pt x="11" y="1089"/>
                  </a:moveTo>
                  <a:cubicBezTo>
                    <a:pt x="5" y="703"/>
                    <a:pt x="0" y="318"/>
                    <a:pt x="11" y="159"/>
                  </a:cubicBezTo>
                  <a:cubicBezTo>
                    <a:pt x="22" y="0"/>
                    <a:pt x="50" y="68"/>
                    <a:pt x="79" y="1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62"/>
            <p:cNvSpPr>
              <a:spLocks/>
            </p:cNvSpPr>
            <p:nvPr/>
          </p:nvSpPr>
          <p:spPr bwMode="auto">
            <a:xfrm>
              <a:off x="930" y="913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63"/>
            <p:cNvSpPr>
              <a:spLocks/>
            </p:cNvSpPr>
            <p:nvPr/>
          </p:nvSpPr>
          <p:spPr bwMode="auto">
            <a:xfrm>
              <a:off x="1066" y="913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64"/>
            <p:cNvSpPr>
              <a:spLocks/>
            </p:cNvSpPr>
            <p:nvPr/>
          </p:nvSpPr>
          <p:spPr bwMode="auto">
            <a:xfrm>
              <a:off x="1701" y="913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65"/>
            <p:cNvSpPr>
              <a:spLocks/>
            </p:cNvSpPr>
            <p:nvPr/>
          </p:nvSpPr>
          <p:spPr bwMode="auto">
            <a:xfrm>
              <a:off x="1837" y="913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66"/>
            <p:cNvSpPr>
              <a:spLocks noChangeShapeType="1"/>
            </p:cNvSpPr>
            <p:nvPr/>
          </p:nvSpPr>
          <p:spPr bwMode="auto">
            <a:xfrm>
              <a:off x="1224" y="1525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67"/>
            <p:cNvSpPr>
              <a:spLocks/>
            </p:cNvSpPr>
            <p:nvPr/>
          </p:nvSpPr>
          <p:spPr bwMode="auto">
            <a:xfrm>
              <a:off x="1610" y="890"/>
              <a:ext cx="79" cy="885"/>
            </a:xfrm>
            <a:custGeom>
              <a:avLst/>
              <a:gdLst>
                <a:gd name="T0" fmla="*/ 11 w 79"/>
                <a:gd name="T1" fmla="*/ 885 h 1089"/>
                <a:gd name="T2" fmla="*/ 11 w 79"/>
                <a:gd name="T3" fmla="*/ 129 h 1089"/>
                <a:gd name="T4" fmla="*/ 79 w 79"/>
                <a:gd name="T5" fmla="*/ 111 h 10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089">
                  <a:moveTo>
                    <a:pt x="11" y="1089"/>
                  </a:moveTo>
                  <a:cubicBezTo>
                    <a:pt x="5" y="703"/>
                    <a:pt x="0" y="318"/>
                    <a:pt x="11" y="159"/>
                  </a:cubicBezTo>
                  <a:cubicBezTo>
                    <a:pt x="22" y="0"/>
                    <a:pt x="50" y="68"/>
                    <a:pt x="79" y="1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68"/>
            <p:cNvSpPr>
              <a:spLocks noChangeShapeType="1"/>
            </p:cNvSpPr>
            <p:nvPr/>
          </p:nvSpPr>
          <p:spPr bwMode="auto">
            <a:xfrm>
              <a:off x="1224" y="1752"/>
              <a:ext cx="38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69"/>
            <p:cNvSpPr>
              <a:spLocks noChangeShapeType="1"/>
            </p:cNvSpPr>
            <p:nvPr/>
          </p:nvSpPr>
          <p:spPr bwMode="auto">
            <a:xfrm>
              <a:off x="1995" y="1503"/>
              <a:ext cx="0" cy="4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70"/>
            <p:cNvSpPr>
              <a:spLocks noChangeShapeType="1"/>
            </p:cNvSpPr>
            <p:nvPr/>
          </p:nvSpPr>
          <p:spPr bwMode="auto">
            <a:xfrm flipV="1">
              <a:off x="816" y="1208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71"/>
            <p:cNvSpPr>
              <a:spLocks noChangeShapeType="1"/>
            </p:cNvSpPr>
            <p:nvPr/>
          </p:nvSpPr>
          <p:spPr bwMode="auto">
            <a:xfrm flipV="1">
              <a:off x="990" y="1214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72"/>
            <p:cNvSpPr>
              <a:spLocks noChangeShapeType="1"/>
            </p:cNvSpPr>
            <p:nvPr/>
          </p:nvSpPr>
          <p:spPr bwMode="auto">
            <a:xfrm flipV="1">
              <a:off x="1126" y="1208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73"/>
            <p:cNvSpPr>
              <a:spLocks noChangeShapeType="1"/>
            </p:cNvSpPr>
            <p:nvPr/>
          </p:nvSpPr>
          <p:spPr bwMode="auto">
            <a:xfrm flipV="1">
              <a:off x="1618" y="1208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74"/>
            <p:cNvSpPr>
              <a:spLocks noChangeShapeType="1"/>
            </p:cNvSpPr>
            <p:nvPr/>
          </p:nvSpPr>
          <p:spPr bwMode="auto">
            <a:xfrm flipV="1">
              <a:off x="1761" y="1200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 flipV="1">
              <a:off x="1897" y="1200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76"/>
            <p:cNvSpPr>
              <a:spLocks noChangeShapeType="1"/>
            </p:cNvSpPr>
            <p:nvPr/>
          </p:nvSpPr>
          <p:spPr bwMode="auto">
            <a:xfrm rot="5400000" flipV="1">
              <a:off x="1414" y="1682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77"/>
            <p:cNvSpPr>
              <a:spLocks noChangeShapeType="1"/>
            </p:cNvSpPr>
            <p:nvPr/>
          </p:nvSpPr>
          <p:spPr bwMode="auto">
            <a:xfrm flipV="1">
              <a:off x="823" y="1752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78"/>
            <p:cNvSpPr>
              <a:spLocks noChangeShapeType="1"/>
            </p:cNvSpPr>
            <p:nvPr/>
          </p:nvSpPr>
          <p:spPr bwMode="auto">
            <a:xfrm rot="10800000" flipV="1">
              <a:off x="1995" y="1752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 Box 110"/>
            <p:cNvSpPr txBox="1">
              <a:spLocks noChangeArrowheads="1"/>
            </p:cNvSpPr>
            <p:nvPr/>
          </p:nvSpPr>
          <p:spPr bwMode="auto">
            <a:xfrm>
              <a:off x="872" y="640"/>
              <a:ext cx="3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25" name="Text Box 111"/>
            <p:cNvSpPr txBox="1">
              <a:spLocks noChangeArrowheads="1"/>
            </p:cNvSpPr>
            <p:nvPr/>
          </p:nvSpPr>
          <p:spPr bwMode="auto">
            <a:xfrm>
              <a:off x="1655" y="640"/>
              <a:ext cx="3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FF"/>
                  </a:solidFill>
                </a:rPr>
                <a:t>2</a:t>
              </a:r>
            </a:p>
          </p:txBody>
        </p:sp>
      </p:grpSp>
      <p:grpSp>
        <p:nvGrpSpPr>
          <p:cNvPr id="26" name="Group 139"/>
          <p:cNvGrpSpPr>
            <a:grpSpLocks/>
          </p:cNvGrpSpPr>
          <p:nvPr/>
        </p:nvGrpSpPr>
        <p:grpSpPr bwMode="auto">
          <a:xfrm>
            <a:off x="6275094" y="366742"/>
            <a:ext cx="2736850" cy="2016125"/>
            <a:chOff x="3243" y="686"/>
            <a:chExt cx="1724" cy="1270"/>
          </a:xfrm>
        </p:grpSpPr>
        <p:sp>
          <p:nvSpPr>
            <p:cNvPr id="27" name="AutoShape 118"/>
            <p:cNvSpPr>
              <a:spLocks noChangeArrowheads="1"/>
            </p:cNvSpPr>
            <p:nvPr/>
          </p:nvSpPr>
          <p:spPr bwMode="auto">
            <a:xfrm rot="5400000">
              <a:off x="3855" y="460"/>
              <a:ext cx="499" cy="1724"/>
            </a:xfrm>
            <a:prstGeom prst="can">
              <a:avLst>
                <a:gd name="adj" fmla="val 49296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Freeform 119"/>
            <p:cNvSpPr>
              <a:spLocks/>
            </p:cNvSpPr>
            <p:nvPr/>
          </p:nvSpPr>
          <p:spPr bwMode="auto">
            <a:xfrm>
              <a:off x="3447" y="935"/>
              <a:ext cx="56" cy="1021"/>
            </a:xfrm>
            <a:custGeom>
              <a:avLst/>
              <a:gdLst>
                <a:gd name="T0" fmla="*/ 8 w 79"/>
                <a:gd name="T1" fmla="*/ 1021 h 1089"/>
                <a:gd name="T2" fmla="*/ 8 w 79"/>
                <a:gd name="T3" fmla="*/ 149 h 1089"/>
                <a:gd name="T4" fmla="*/ 56 w 79"/>
                <a:gd name="T5" fmla="*/ 128 h 10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089">
                  <a:moveTo>
                    <a:pt x="11" y="1089"/>
                  </a:moveTo>
                  <a:cubicBezTo>
                    <a:pt x="5" y="703"/>
                    <a:pt x="0" y="318"/>
                    <a:pt x="11" y="159"/>
                  </a:cubicBezTo>
                  <a:cubicBezTo>
                    <a:pt x="22" y="0"/>
                    <a:pt x="50" y="68"/>
                    <a:pt x="79" y="1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120"/>
            <p:cNvSpPr>
              <a:spLocks/>
            </p:cNvSpPr>
            <p:nvPr/>
          </p:nvSpPr>
          <p:spPr bwMode="auto">
            <a:xfrm>
              <a:off x="3538" y="959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121"/>
            <p:cNvSpPr>
              <a:spLocks/>
            </p:cNvSpPr>
            <p:nvPr/>
          </p:nvSpPr>
          <p:spPr bwMode="auto">
            <a:xfrm>
              <a:off x="3674" y="959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122"/>
            <p:cNvSpPr>
              <a:spLocks/>
            </p:cNvSpPr>
            <p:nvPr/>
          </p:nvSpPr>
          <p:spPr bwMode="auto">
            <a:xfrm>
              <a:off x="4309" y="959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123"/>
            <p:cNvSpPr>
              <a:spLocks/>
            </p:cNvSpPr>
            <p:nvPr/>
          </p:nvSpPr>
          <p:spPr bwMode="auto">
            <a:xfrm>
              <a:off x="4445" y="959"/>
              <a:ext cx="136" cy="730"/>
            </a:xfrm>
            <a:custGeom>
              <a:avLst/>
              <a:gdLst>
                <a:gd name="T0" fmla="*/ 0 w 136"/>
                <a:gd name="T1" fmla="*/ 601 h 730"/>
                <a:gd name="T2" fmla="*/ 45 w 136"/>
                <a:gd name="T3" fmla="*/ 647 h 730"/>
                <a:gd name="T4" fmla="*/ 68 w 136"/>
                <a:gd name="T5" fmla="*/ 102 h 730"/>
                <a:gd name="T6" fmla="*/ 90 w 136"/>
                <a:gd name="T7" fmla="*/ 34 h 730"/>
                <a:gd name="T8" fmla="*/ 136 w 136"/>
                <a:gd name="T9" fmla="*/ 10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730">
                  <a:moveTo>
                    <a:pt x="0" y="601"/>
                  </a:moveTo>
                  <a:cubicBezTo>
                    <a:pt x="17" y="665"/>
                    <a:pt x="34" y="730"/>
                    <a:pt x="45" y="647"/>
                  </a:cubicBezTo>
                  <a:cubicBezTo>
                    <a:pt x="56" y="564"/>
                    <a:pt x="61" y="204"/>
                    <a:pt x="68" y="102"/>
                  </a:cubicBezTo>
                  <a:cubicBezTo>
                    <a:pt x="75" y="0"/>
                    <a:pt x="79" y="34"/>
                    <a:pt x="90" y="34"/>
                  </a:cubicBezTo>
                  <a:cubicBezTo>
                    <a:pt x="101" y="34"/>
                    <a:pt x="118" y="68"/>
                    <a:pt x="136" y="10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24"/>
            <p:cNvSpPr>
              <a:spLocks noChangeShapeType="1"/>
            </p:cNvSpPr>
            <p:nvPr/>
          </p:nvSpPr>
          <p:spPr bwMode="auto">
            <a:xfrm>
              <a:off x="3832" y="1571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125"/>
            <p:cNvSpPr>
              <a:spLocks/>
            </p:cNvSpPr>
            <p:nvPr/>
          </p:nvSpPr>
          <p:spPr bwMode="auto">
            <a:xfrm>
              <a:off x="4218" y="935"/>
              <a:ext cx="79" cy="1021"/>
            </a:xfrm>
            <a:custGeom>
              <a:avLst/>
              <a:gdLst>
                <a:gd name="T0" fmla="*/ 11 w 79"/>
                <a:gd name="T1" fmla="*/ 1021 h 1089"/>
                <a:gd name="T2" fmla="*/ 11 w 79"/>
                <a:gd name="T3" fmla="*/ 149 h 1089"/>
                <a:gd name="T4" fmla="*/ 79 w 79"/>
                <a:gd name="T5" fmla="*/ 128 h 10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1089">
                  <a:moveTo>
                    <a:pt x="11" y="1089"/>
                  </a:moveTo>
                  <a:cubicBezTo>
                    <a:pt x="5" y="703"/>
                    <a:pt x="0" y="318"/>
                    <a:pt x="11" y="159"/>
                  </a:cubicBezTo>
                  <a:cubicBezTo>
                    <a:pt x="22" y="0"/>
                    <a:pt x="50" y="68"/>
                    <a:pt x="79" y="1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126"/>
            <p:cNvSpPr>
              <a:spLocks noChangeShapeType="1"/>
            </p:cNvSpPr>
            <p:nvPr/>
          </p:nvSpPr>
          <p:spPr bwMode="auto">
            <a:xfrm>
              <a:off x="3833" y="1797"/>
              <a:ext cx="7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127"/>
            <p:cNvSpPr>
              <a:spLocks noChangeShapeType="1"/>
            </p:cNvSpPr>
            <p:nvPr/>
          </p:nvSpPr>
          <p:spPr bwMode="auto">
            <a:xfrm flipH="1">
              <a:off x="4604" y="1548"/>
              <a:ext cx="0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128"/>
            <p:cNvSpPr>
              <a:spLocks noChangeShapeType="1"/>
            </p:cNvSpPr>
            <p:nvPr/>
          </p:nvSpPr>
          <p:spPr bwMode="auto">
            <a:xfrm flipV="1">
              <a:off x="3448" y="1253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29"/>
            <p:cNvSpPr>
              <a:spLocks noChangeShapeType="1"/>
            </p:cNvSpPr>
            <p:nvPr/>
          </p:nvSpPr>
          <p:spPr bwMode="auto">
            <a:xfrm flipV="1">
              <a:off x="3598" y="1260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30"/>
            <p:cNvSpPr>
              <a:spLocks noChangeShapeType="1"/>
            </p:cNvSpPr>
            <p:nvPr/>
          </p:nvSpPr>
          <p:spPr bwMode="auto">
            <a:xfrm flipV="1">
              <a:off x="3734" y="1254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131"/>
            <p:cNvSpPr>
              <a:spLocks noChangeShapeType="1"/>
            </p:cNvSpPr>
            <p:nvPr/>
          </p:nvSpPr>
          <p:spPr bwMode="auto">
            <a:xfrm rot="10800000" flipV="1">
              <a:off x="4226" y="1254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32"/>
            <p:cNvSpPr>
              <a:spLocks noChangeShapeType="1"/>
            </p:cNvSpPr>
            <p:nvPr/>
          </p:nvSpPr>
          <p:spPr bwMode="auto">
            <a:xfrm rot="10800000" flipV="1">
              <a:off x="4369" y="1246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133"/>
            <p:cNvSpPr>
              <a:spLocks noChangeShapeType="1"/>
            </p:cNvSpPr>
            <p:nvPr/>
          </p:nvSpPr>
          <p:spPr bwMode="auto">
            <a:xfrm rot="10800000" flipV="1">
              <a:off x="4505" y="1246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134"/>
            <p:cNvSpPr>
              <a:spLocks noChangeShapeType="1"/>
            </p:cNvSpPr>
            <p:nvPr/>
          </p:nvSpPr>
          <p:spPr bwMode="auto">
            <a:xfrm rot="5400000" flipV="1">
              <a:off x="4038" y="1729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135"/>
            <p:cNvSpPr>
              <a:spLocks noChangeShapeType="1"/>
            </p:cNvSpPr>
            <p:nvPr/>
          </p:nvSpPr>
          <p:spPr bwMode="auto">
            <a:xfrm flipV="1">
              <a:off x="3456" y="1729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136"/>
            <p:cNvSpPr>
              <a:spLocks noChangeShapeType="1"/>
            </p:cNvSpPr>
            <p:nvPr/>
          </p:nvSpPr>
          <p:spPr bwMode="auto">
            <a:xfrm flipV="1">
              <a:off x="4605" y="1593"/>
              <a:ext cx="0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Text Box 137"/>
            <p:cNvSpPr txBox="1">
              <a:spLocks noChangeArrowheads="1"/>
            </p:cNvSpPr>
            <p:nvPr/>
          </p:nvSpPr>
          <p:spPr bwMode="auto">
            <a:xfrm>
              <a:off x="3480" y="686"/>
              <a:ext cx="3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47" name="Text Box 138"/>
            <p:cNvSpPr txBox="1">
              <a:spLocks noChangeArrowheads="1"/>
            </p:cNvSpPr>
            <p:nvPr/>
          </p:nvSpPr>
          <p:spPr bwMode="auto">
            <a:xfrm>
              <a:off x="4263" y="686"/>
              <a:ext cx="3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FF"/>
                  </a:solidFill>
                </a:rPr>
                <a:t>2</a:t>
              </a: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687091" y="1006823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顺串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152549" y="1006822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反串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569040" y="4387735"/>
                <a:ext cx="4924810" cy="75976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6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CN" sz="2600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40" y="4387735"/>
                <a:ext cx="4924810" cy="759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6114978" y="4384444"/>
                <a:ext cx="4924810" cy="759760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6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CN" sz="26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78" y="4384444"/>
                <a:ext cx="4924810" cy="759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1360076" y="5584893"/>
                <a:ext cx="2838919" cy="43088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76" y="5584893"/>
                <a:ext cx="28389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7067257" y="5584893"/>
                <a:ext cx="2838919" cy="43088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57" y="5584893"/>
                <a:ext cx="283891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/>
          <p:cNvSpPr txBox="1"/>
          <p:nvPr/>
        </p:nvSpPr>
        <p:spPr>
          <a:xfrm>
            <a:off x="599221" y="2748946"/>
            <a:ext cx="1008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等效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电路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2123937" y="3169546"/>
            <a:ext cx="0" cy="24790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700765" y="3041436"/>
            <a:ext cx="0" cy="490451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585318" y="3166128"/>
            <a:ext cx="0" cy="247901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2492310" y="3510219"/>
                <a:ext cx="643381" cy="43088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310" y="3510219"/>
                <a:ext cx="64338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1875947" y="3510219"/>
                <a:ext cx="636969" cy="43088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47" y="3510219"/>
                <a:ext cx="63696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连接符 72"/>
          <p:cNvCxnSpPr/>
          <p:nvPr/>
        </p:nvCxnSpPr>
        <p:spPr>
          <a:xfrm>
            <a:off x="9188826" y="3262342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8230265" y="3280814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697637" y="3274996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8601377" y="3020535"/>
            <a:ext cx="0" cy="490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707597" y="3145227"/>
            <a:ext cx="0" cy="24790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9192065" y="3017117"/>
            <a:ext cx="0" cy="490451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9058144" y="3141809"/>
            <a:ext cx="0" cy="247901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6968543" y="3508134"/>
                <a:ext cx="574452" cy="43088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543" y="3508134"/>
                <a:ext cx="57445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6342944" y="3508134"/>
                <a:ext cx="564835" cy="43088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944" y="3508134"/>
                <a:ext cx="56483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4373086" y="3498554"/>
                <a:ext cx="643381" cy="43088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86" y="3498554"/>
                <a:ext cx="64338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3756723" y="3498554"/>
                <a:ext cx="636969" cy="43088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23" y="3498554"/>
                <a:ext cx="63696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连接符 90"/>
          <p:cNvCxnSpPr/>
          <p:nvPr/>
        </p:nvCxnSpPr>
        <p:spPr>
          <a:xfrm>
            <a:off x="7185512" y="3274996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6226951" y="3284232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6694323" y="3287650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6699659" y="3033189"/>
            <a:ext cx="0" cy="490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6593451" y="3157881"/>
            <a:ext cx="0" cy="24790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7068683" y="3029771"/>
            <a:ext cx="0" cy="490451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7165665" y="3154463"/>
            <a:ext cx="0" cy="247901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8938401" y="3498554"/>
                <a:ext cx="566181" cy="43088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01" y="3498554"/>
                <a:ext cx="56618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8312802" y="3498554"/>
                <a:ext cx="564835" cy="43088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802" y="3498554"/>
                <a:ext cx="56483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接连接符 99"/>
          <p:cNvCxnSpPr/>
          <p:nvPr/>
        </p:nvCxnSpPr>
        <p:spPr>
          <a:xfrm>
            <a:off x="4475526" y="3293468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3516965" y="3293468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984337" y="3296886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4008145" y="3042425"/>
            <a:ext cx="0" cy="490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3892701" y="3167117"/>
            <a:ext cx="0" cy="24790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4469529" y="3039007"/>
            <a:ext cx="0" cy="490451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4354082" y="3163699"/>
            <a:ext cx="0" cy="247901"/>
          </a:xfrm>
          <a:prstGeom prst="line">
            <a:avLst/>
          </a:prstGeom>
          <a:ln w="635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3013302" y="3295483"/>
            <a:ext cx="5416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V="1">
            <a:off x="7545512" y="2796291"/>
            <a:ext cx="0" cy="4895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V="1">
            <a:off x="9548826" y="2801539"/>
            <a:ext cx="0" cy="4895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H="1" flipV="1">
            <a:off x="7537156" y="2790142"/>
            <a:ext cx="201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92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60" grpId="0" animBg="1"/>
      <p:bldP spid="61" grpId="0" animBg="1"/>
      <p:bldP spid="59" grpId="0"/>
      <p:bldP spid="71" grpId="0"/>
      <p:bldP spid="72" grpId="0"/>
      <p:bldP spid="80" grpId="0"/>
      <p:bldP spid="81" grpId="0"/>
      <p:bldP spid="89" grpId="0"/>
      <p:bldP spid="90" grpId="0"/>
      <p:bldP spid="98" grpId="0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 flipH="1" flipV="1">
            <a:off x="9519533" y="1727342"/>
            <a:ext cx="318513" cy="441876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9834837" y="1741277"/>
            <a:ext cx="284186" cy="396000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814859" y="1841637"/>
            <a:ext cx="6985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0147574" y="1841637"/>
            <a:ext cx="6985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64572" y="285385"/>
                <a:ext cx="21178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三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72" y="285385"/>
                <a:ext cx="2117887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7493" t="-16667" r="-634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64572" y="907106"/>
                <a:ext cx="83295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由一自感线圈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，电阻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和电源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𝜺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组成的电路。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72" y="907106"/>
                <a:ext cx="8329524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1903" t="-16667" r="-73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4"/>
          <p:cNvSpPr/>
          <p:nvPr/>
        </p:nvSpPr>
        <p:spPr>
          <a:xfrm rot="483753">
            <a:off x="9672774" y="2430605"/>
            <a:ext cx="326325" cy="569014"/>
          </a:xfrm>
          <a:custGeom>
            <a:avLst/>
            <a:gdLst>
              <a:gd name="connsiteX0" fmla="*/ 0 w 342105"/>
              <a:gd name="connsiteY0" fmla="*/ 0 h 591127"/>
              <a:gd name="connsiteX1" fmla="*/ 184727 w 342105"/>
              <a:gd name="connsiteY1" fmla="*/ 27709 h 591127"/>
              <a:gd name="connsiteX2" fmla="*/ 277091 w 342105"/>
              <a:gd name="connsiteY2" fmla="*/ 110836 h 591127"/>
              <a:gd name="connsiteX3" fmla="*/ 138546 w 342105"/>
              <a:gd name="connsiteY3" fmla="*/ 184727 h 591127"/>
              <a:gd name="connsiteX4" fmla="*/ 27709 w 342105"/>
              <a:gd name="connsiteY4" fmla="*/ 157018 h 591127"/>
              <a:gd name="connsiteX5" fmla="*/ 157018 w 342105"/>
              <a:gd name="connsiteY5" fmla="*/ 110836 h 591127"/>
              <a:gd name="connsiteX6" fmla="*/ 249382 w 342105"/>
              <a:gd name="connsiteY6" fmla="*/ 166255 h 591127"/>
              <a:gd name="connsiteX7" fmla="*/ 286327 w 342105"/>
              <a:gd name="connsiteY7" fmla="*/ 240145 h 591127"/>
              <a:gd name="connsiteX8" fmla="*/ 193964 w 342105"/>
              <a:gd name="connsiteY8" fmla="*/ 323273 h 591127"/>
              <a:gd name="connsiteX9" fmla="*/ 46182 w 342105"/>
              <a:gd name="connsiteY9" fmla="*/ 295564 h 591127"/>
              <a:gd name="connsiteX10" fmla="*/ 175491 w 342105"/>
              <a:gd name="connsiteY10" fmla="*/ 240145 h 591127"/>
              <a:gd name="connsiteX11" fmla="*/ 323273 w 342105"/>
              <a:gd name="connsiteY11" fmla="*/ 350982 h 591127"/>
              <a:gd name="connsiteX12" fmla="*/ 230909 w 342105"/>
              <a:gd name="connsiteY12" fmla="*/ 452582 h 591127"/>
              <a:gd name="connsiteX13" fmla="*/ 64655 w 342105"/>
              <a:gd name="connsiteY13" fmla="*/ 434109 h 591127"/>
              <a:gd name="connsiteX14" fmla="*/ 184727 w 342105"/>
              <a:gd name="connsiteY14" fmla="*/ 378691 h 591127"/>
              <a:gd name="connsiteX15" fmla="*/ 341746 w 342105"/>
              <a:gd name="connsiteY15" fmla="*/ 498764 h 591127"/>
              <a:gd name="connsiteX16" fmla="*/ 230909 w 342105"/>
              <a:gd name="connsiteY16" fmla="*/ 591127 h 591127"/>
              <a:gd name="connsiteX17" fmla="*/ 230909 w 342105"/>
              <a:gd name="connsiteY17" fmla="*/ 591127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2105" h="591127">
                <a:moveTo>
                  <a:pt x="0" y="0"/>
                </a:moveTo>
                <a:cubicBezTo>
                  <a:pt x="69272" y="4618"/>
                  <a:pt x="138545" y="9236"/>
                  <a:pt x="184727" y="27709"/>
                </a:cubicBezTo>
                <a:cubicBezTo>
                  <a:pt x="230909" y="46182"/>
                  <a:pt x="284788" y="84666"/>
                  <a:pt x="277091" y="110836"/>
                </a:cubicBezTo>
                <a:cubicBezTo>
                  <a:pt x="269394" y="137006"/>
                  <a:pt x="180110" y="177030"/>
                  <a:pt x="138546" y="184727"/>
                </a:cubicBezTo>
                <a:cubicBezTo>
                  <a:pt x="96982" y="192424"/>
                  <a:pt x="24630" y="169333"/>
                  <a:pt x="27709" y="157018"/>
                </a:cubicBezTo>
                <a:cubicBezTo>
                  <a:pt x="30788" y="144703"/>
                  <a:pt x="120073" y="109297"/>
                  <a:pt x="157018" y="110836"/>
                </a:cubicBezTo>
                <a:cubicBezTo>
                  <a:pt x="193963" y="112375"/>
                  <a:pt x="227831" y="144704"/>
                  <a:pt x="249382" y="166255"/>
                </a:cubicBezTo>
                <a:cubicBezTo>
                  <a:pt x="270933" y="187806"/>
                  <a:pt x="295563" y="213975"/>
                  <a:pt x="286327" y="240145"/>
                </a:cubicBezTo>
                <a:cubicBezTo>
                  <a:pt x="277091" y="266315"/>
                  <a:pt x="233988" y="314036"/>
                  <a:pt x="193964" y="323273"/>
                </a:cubicBezTo>
                <a:cubicBezTo>
                  <a:pt x="153940" y="332510"/>
                  <a:pt x="49261" y="309419"/>
                  <a:pt x="46182" y="295564"/>
                </a:cubicBezTo>
                <a:cubicBezTo>
                  <a:pt x="43103" y="281709"/>
                  <a:pt x="129309" y="230909"/>
                  <a:pt x="175491" y="240145"/>
                </a:cubicBezTo>
                <a:cubicBezTo>
                  <a:pt x="221673" y="249381"/>
                  <a:pt x="314037" y="315576"/>
                  <a:pt x="323273" y="350982"/>
                </a:cubicBezTo>
                <a:cubicBezTo>
                  <a:pt x="332509" y="386388"/>
                  <a:pt x="274012" y="438728"/>
                  <a:pt x="230909" y="452582"/>
                </a:cubicBezTo>
                <a:cubicBezTo>
                  <a:pt x="187806" y="466436"/>
                  <a:pt x="72352" y="446424"/>
                  <a:pt x="64655" y="434109"/>
                </a:cubicBezTo>
                <a:cubicBezTo>
                  <a:pt x="56958" y="421794"/>
                  <a:pt x="138545" y="367915"/>
                  <a:pt x="184727" y="378691"/>
                </a:cubicBezTo>
                <a:cubicBezTo>
                  <a:pt x="230909" y="389467"/>
                  <a:pt x="334049" y="463358"/>
                  <a:pt x="341746" y="498764"/>
                </a:cubicBezTo>
                <a:cubicBezTo>
                  <a:pt x="349443" y="534170"/>
                  <a:pt x="230909" y="591127"/>
                  <a:pt x="230909" y="591127"/>
                </a:cubicBezTo>
                <a:lnTo>
                  <a:pt x="230909" y="591127"/>
                </a:lnTo>
              </a:path>
            </a:pathLst>
          </a:custGeom>
          <a:noFill/>
          <a:ln w="317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513453" y="2258798"/>
            <a:ext cx="322483" cy="230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9834217" y="2166438"/>
            <a:ext cx="0" cy="288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9835936" y="2973509"/>
            <a:ext cx="0" cy="3844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711638" y="3357923"/>
            <a:ext cx="245159" cy="471057"/>
          </a:xfrm>
          <a:prstGeom prst="rect">
            <a:avLst/>
          </a:prstGeom>
          <a:solidFill>
            <a:srgbClr val="CCFFCC"/>
          </a:solidFill>
          <a:ln w="317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838046" y="3828980"/>
            <a:ext cx="0" cy="3844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9788037" y="2120258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466653" y="1795457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081682" y="1795457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10846168" y="1841637"/>
            <a:ext cx="0" cy="23851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 flipV="1">
            <a:off x="8814859" y="4219557"/>
            <a:ext cx="2040545" cy="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828678" y="3212793"/>
            <a:ext cx="1247" cy="10140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832751" y="1833581"/>
            <a:ext cx="0" cy="127902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589816" y="3099307"/>
            <a:ext cx="46181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689331" y="3212793"/>
            <a:ext cx="288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6388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0036195" y="2530570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zh-CN" altLang="en-US" sz="2400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195" y="2530570"/>
                <a:ext cx="259686" cy="369332"/>
              </a:xfrm>
              <a:prstGeom prst="rect">
                <a:avLst/>
              </a:prstGeom>
              <a:blipFill>
                <a:blip r:embed="rId4"/>
                <a:stretch>
                  <a:fillRect l="-23256" r="-23256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9998639" y="3357923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8639" y="3357923"/>
                <a:ext cx="299762" cy="369332"/>
              </a:xfrm>
              <a:prstGeom prst="rect">
                <a:avLst/>
              </a:prstGeom>
              <a:blipFill>
                <a:blip r:embed="rId5"/>
                <a:stretch>
                  <a:fillRect l="-20408" r="-2244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9060838" y="2933175"/>
                <a:ext cx="243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838" y="2933175"/>
                <a:ext cx="243656" cy="369332"/>
              </a:xfrm>
              <a:prstGeom prst="rect">
                <a:avLst/>
              </a:prstGeom>
              <a:blipFill>
                <a:blip r:embed="rId6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237736" y="1468277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736" y="1468277"/>
                <a:ext cx="275717" cy="369332"/>
              </a:xfrm>
              <a:prstGeom prst="rect">
                <a:avLst/>
              </a:prstGeom>
              <a:blipFill>
                <a:blip r:embed="rId7"/>
                <a:stretch>
                  <a:fillRect l="-13043" r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0119023" y="1464249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023" y="1464249"/>
                <a:ext cx="275717" cy="369332"/>
              </a:xfrm>
              <a:prstGeom prst="rect">
                <a:avLst/>
              </a:prstGeom>
              <a:blipFill>
                <a:blip r:embed="rId8"/>
                <a:stretch>
                  <a:fillRect l="-26667" r="-22222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358219" y="1568963"/>
                <a:ext cx="727955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开关从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𝒃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拨到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时，电路中电流不是突变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而是渐变</a:t>
                </a:r>
                <a:r>
                  <a:rPr lang="en-US" altLang="zh-CN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暂态过程</a:t>
                </a: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9" y="1568963"/>
                <a:ext cx="7279557" cy="1077218"/>
              </a:xfrm>
              <a:prstGeom prst="rect">
                <a:avLst/>
              </a:prstGeom>
              <a:blipFill rotWithShape="0">
                <a:blip r:embed="rId9"/>
                <a:stretch>
                  <a:fillRect l="-2178" t="-9040" r="-1005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/>
          <p:cNvSpPr txBox="1"/>
          <p:nvPr/>
        </p:nvSpPr>
        <p:spPr>
          <a:xfrm>
            <a:off x="4369977" y="2059351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自感电动势的作用</a:t>
            </a:r>
            <a:r>
              <a:rPr lang="en-US" altLang="zh-CN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3333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73808" y="2727256"/>
                <a:ext cx="15426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电流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𝒊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↗</m:t>
                    </m:r>
                  </m:oMath>
                </a14:m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08" y="2727256"/>
                <a:ext cx="1542602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9881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3102138" y="2699548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自感电动势：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5513979" y="2545291"/>
                <a:ext cx="1847622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79" y="2545291"/>
                <a:ext cx="1847622" cy="81804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右箭头 50"/>
          <p:cNvSpPr/>
          <p:nvPr/>
        </p:nvSpPr>
        <p:spPr>
          <a:xfrm>
            <a:off x="2188346" y="2910140"/>
            <a:ext cx="692727" cy="219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58219" y="3398819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电路中的总电势：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3745033" y="3483731"/>
                <a:ext cx="19084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𝐹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𝜀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033" y="3483731"/>
                <a:ext cx="1908471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992491" y="4208924"/>
                <a:ext cx="47769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91" y="4208924"/>
                <a:ext cx="477695" cy="6771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596594" y="4103450"/>
                <a:ext cx="2136932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𝑖𝑅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594" y="4103450"/>
                <a:ext cx="2136932" cy="8180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右箭头 56"/>
          <p:cNvSpPr/>
          <p:nvPr/>
        </p:nvSpPr>
        <p:spPr>
          <a:xfrm>
            <a:off x="3939215" y="4378201"/>
            <a:ext cx="644891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6476853" y="5259638"/>
                <a:ext cx="2913298" cy="735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853" y="5259638"/>
                <a:ext cx="2913298" cy="7351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4812119" y="4108577"/>
                <a:ext cx="2693814" cy="890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119" y="4108577"/>
                <a:ext cx="2693814" cy="8906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右箭头 61"/>
          <p:cNvSpPr/>
          <p:nvPr/>
        </p:nvSpPr>
        <p:spPr>
          <a:xfrm>
            <a:off x="992491" y="5458870"/>
            <a:ext cx="644891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1718014" y="5128785"/>
                <a:ext cx="3644651" cy="983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nary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014" y="5128785"/>
                <a:ext cx="3644651" cy="9839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右箭头 63"/>
          <p:cNvSpPr/>
          <p:nvPr/>
        </p:nvSpPr>
        <p:spPr>
          <a:xfrm>
            <a:off x="5502611" y="5498150"/>
            <a:ext cx="644891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9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 animBg="1"/>
      <p:bldP spid="12" grpId="0" animBg="1"/>
      <p:bldP spid="15" grpId="0" animBg="1"/>
      <p:bldP spid="16" grpId="0" animBg="1"/>
      <p:bldP spid="17" grpId="0" animBg="1"/>
      <p:bldP spid="35" grpId="0"/>
      <p:bldP spid="36" grpId="0"/>
      <p:bldP spid="37" grpId="0"/>
      <p:bldP spid="38" grpId="0"/>
      <p:bldP spid="39" grpId="0"/>
      <p:bldP spid="46" grpId="0"/>
      <p:bldP spid="47" grpId="0"/>
      <p:bldP spid="48" grpId="0"/>
      <p:bldP spid="49" grpId="0"/>
      <p:bldP spid="50" grpId="0"/>
      <p:bldP spid="51" grpId="0" animBg="1"/>
      <p:bldP spid="52" grpId="0"/>
      <p:bldP spid="53" grpId="0"/>
      <p:bldP spid="55" grpId="0"/>
      <p:bldP spid="56" grpId="0"/>
      <p:bldP spid="57" grpId="0" animBg="1"/>
      <p:bldP spid="58" grpId="0" animBg="1"/>
      <p:bldP spid="61" grpId="0"/>
      <p:bldP spid="62" grpId="0" animBg="1"/>
      <p:bldP spid="63" grpId="0"/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8007927" y="4391600"/>
            <a:ext cx="0" cy="1171831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963891" y="4382364"/>
            <a:ext cx="0" cy="1171831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797653" y="551949"/>
                <a:ext cx="2913298" cy="735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653" y="551949"/>
                <a:ext cx="2913298" cy="73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01518" y="482233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a). 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13333" y="586038"/>
                <a:ext cx="11364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𝑡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→∞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333" y="586038"/>
                <a:ext cx="113646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135914" y="425523"/>
                <a:ext cx="1660326" cy="735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914" y="425523"/>
                <a:ext cx="1660326" cy="7351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01517" y="1321176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b). </a:t>
            </a:r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定义时间常数：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099576" y="1245994"/>
                <a:ext cx="1059328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𝜏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576" y="1245994"/>
                <a:ext cx="1059328" cy="803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2826" y="2124315"/>
                <a:ext cx="23230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𝑡</m:t>
                    </m:r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zh-CN" altLang="en-US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  <a:endParaRPr lang="zh-CN" altLang="en-US" sz="32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826" y="2124315"/>
                <a:ext cx="2323072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6562" t="-16667" r="-603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823236" y="482232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稳态电流值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477098" y="2066466"/>
                <a:ext cx="3841501" cy="7351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1−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/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𝑒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=0.63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98" y="2066466"/>
                <a:ext cx="3841501" cy="73513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2"/>
          <p:cNvSpPr>
            <a:spLocks/>
          </p:cNvSpPr>
          <p:nvPr/>
        </p:nvSpPr>
        <p:spPr bwMode="auto">
          <a:xfrm>
            <a:off x="926087" y="3343564"/>
            <a:ext cx="366739" cy="2390424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89062" y="3078887"/>
                <a:ext cx="48990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C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越大，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CC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𝝉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越大，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C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𝒊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增长慢；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062" y="3078887"/>
                <a:ext cx="4899098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6667" r="-2363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489062" y="3792970"/>
                <a:ext cx="47029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阻力大，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电磁惯性大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；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062" y="3792970"/>
                <a:ext cx="4702954" cy="584775"/>
              </a:xfrm>
              <a:prstGeom prst="rect">
                <a:avLst/>
              </a:prstGeom>
              <a:blipFill rotWithShape="0">
                <a:blip r:embed="rId9"/>
                <a:stretch>
                  <a:fillRect t="-16667" r="-246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413333" y="4507053"/>
                <a:ext cx="48990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越小，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𝝉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越小，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𝒊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增长快；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333" y="4507053"/>
                <a:ext cx="4899098" cy="584775"/>
              </a:xfrm>
              <a:prstGeom prst="rect">
                <a:avLst/>
              </a:prstGeom>
              <a:blipFill rotWithShape="0">
                <a:blip r:embed="rId10"/>
                <a:stretch>
                  <a:fillRect t="-16667" r="-223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413333" y="5221136"/>
                <a:ext cx="47029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阻力小，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电磁惯性小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333" y="5221136"/>
                <a:ext cx="4702954" cy="584775"/>
              </a:xfrm>
              <a:prstGeom prst="rect">
                <a:avLst/>
              </a:prstGeom>
              <a:blipFill rotWithShape="0">
                <a:blip r:embed="rId11"/>
                <a:stretch>
                  <a:fillRect t="-16667" r="-246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>
            <a:off x="7504697" y="5569488"/>
            <a:ext cx="34359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497769" y="3050397"/>
            <a:ext cx="0" cy="2540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255060" y="5563431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0</m:t>
                      </m:r>
                    </m:oMath>
                  </m:oMathPara>
                </a14:m>
                <a:endParaRPr lang="zh-CN" altLang="en-US" sz="2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060" y="5563431"/>
                <a:ext cx="323807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7547" r="-1132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622770" y="3001942"/>
                <a:ext cx="2614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</m:t>
                      </m:r>
                    </m:oMath>
                  </m:oMathPara>
                </a14:m>
                <a:endParaRPr lang="zh-CN" altLang="en-US" sz="2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770" y="3001942"/>
                <a:ext cx="26141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302" r="-697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0621715" y="5591253"/>
                <a:ext cx="214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715" y="5591253"/>
                <a:ext cx="214289" cy="369332"/>
              </a:xfrm>
              <a:prstGeom prst="rect">
                <a:avLst/>
              </a:prstGeom>
              <a:blipFill>
                <a:blip r:embed="rId14"/>
                <a:stretch>
                  <a:fillRect l="-22222" r="-19444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565993" y="3213236"/>
                <a:ext cx="885435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93" y="3213236"/>
                <a:ext cx="885435" cy="63010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/>
          <p:cNvCxnSpPr/>
          <p:nvPr/>
        </p:nvCxnSpPr>
        <p:spPr>
          <a:xfrm flipV="1">
            <a:off x="7509164" y="3528291"/>
            <a:ext cx="3201787" cy="0"/>
          </a:xfrm>
          <a:prstGeom prst="line">
            <a:avLst/>
          </a:prstGeom>
          <a:ln w="381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598503" y="4176530"/>
                <a:ext cx="8529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0.63</m:t>
                      </m:r>
                      <m:r>
                        <a:rPr lang="en-US" altLang="zh-CN" sz="24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</m:oMath>
                  </m:oMathPara>
                </a14:m>
                <a:endParaRPr lang="zh-CN" altLang="en-US" sz="2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503" y="4176530"/>
                <a:ext cx="85292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857" r="-2857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/>
          <p:cNvCxnSpPr/>
          <p:nvPr/>
        </p:nvCxnSpPr>
        <p:spPr>
          <a:xfrm flipV="1">
            <a:off x="7504697" y="4391600"/>
            <a:ext cx="3201787" cy="0"/>
          </a:xfrm>
          <a:prstGeom prst="line">
            <a:avLst/>
          </a:prstGeom>
          <a:ln w="381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>
            <a:off x="7509164" y="3592945"/>
            <a:ext cx="2863272" cy="1976582"/>
          </a:xfrm>
          <a:custGeom>
            <a:avLst/>
            <a:gdLst>
              <a:gd name="connsiteX0" fmla="*/ 0 w 2687781"/>
              <a:gd name="connsiteY0" fmla="*/ 1976582 h 1976582"/>
              <a:gd name="connsiteX1" fmla="*/ 535709 w 2687781"/>
              <a:gd name="connsiteY1" fmla="*/ 692728 h 1976582"/>
              <a:gd name="connsiteX2" fmla="*/ 1468581 w 2687781"/>
              <a:gd name="connsiteY2" fmla="*/ 147782 h 1976582"/>
              <a:gd name="connsiteX3" fmla="*/ 2687781 w 2687781"/>
              <a:gd name="connsiteY3" fmla="*/ 0 h 197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7781" h="1976582">
                <a:moveTo>
                  <a:pt x="0" y="1976582"/>
                </a:moveTo>
                <a:cubicBezTo>
                  <a:pt x="145473" y="1487055"/>
                  <a:pt x="290946" y="997528"/>
                  <a:pt x="535709" y="692728"/>
                </a:cubicBezTo>
                <a:cubicBezTo>
                  <a:pt x="780472" y="387928"/>
                  <a:pt x="1109902" y="263237"/>
                  <a:pt x="1468581" y="147782"/>
                </a:cubicBezTo>
                <a:cubicBezTo>
                  <a:pt x="1827260" y="32327"/>
                  <a:pt x="2257520" y="16163"/>
                  <a:pt x="2687781" y="0"/>
                </a:cubicBezTo>
              </a:path>
            </a:pathLst>
          </a:cu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7518399" y="3713018"/>
            <a:ext cx="3528291" cy="1865746"/>
          </a:xfrm>
          <a:custGeom>
            <a:avLst/>
            <a:gdLst>
              <a:gd name="connsiteX0" fmla="*/ 0 w 2780145"/>
              <a:gd name="connsiteY0" fmla="*/ 1865746 h 1865746"/>
              <a:gd name="connsiteX1" fmla="*/ 1062182 w 2780145"/>
              <a:gd name="connsiteY1" fmla="*/ 701964 h 1865746"/>
              <a:gd name="connsiteX2" fmla="*/ 2032000 w 2780145"/>
              <a:gd name="connsiteY2" fmla="*/ 166255 h 1865746"/>
              <a:gd name="connsiteX3" fmla="*/ 2780145 w 2780145"/>
              <a:gd name="connsiteY3" fmla="*/ 0 h 186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0145" h="1865746">
                <a:moveTo>
                  <a:pt x="0" y="1865746"/>
                </a:moveTo>
                <a:cubicBezTo>
                  <a:pt x="361757" y="1425479"/>
                  <a:pt x="723515" y="985212"/>
                  <a:pt x="1062182" y="701964"/>
                </a:cubicBezTo>
                <a:cubicBezTo>
                  <a:pt x="1400849" y="418716"/>
                  <a:pt x="1745673" y="283249"/>
                  <a:pt x="2032000" y="166255"/>
                </a:cubicBezTo>
                <a:cubicBezTo>
                  <a:pt x="2318327" y="49261"/>
                  <a:pt x="2549236" y="24630"/>
                  <a:pt x="2780145" y="0"/>
                </a:cubicBezTo>
              </a:path>
            </a:pathLst>
          </a:custGeom>
          <a:noFill/>
          <a:ln w="381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7386240" y="5634180"/>
                <a:ext cx="1074910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40" y="5634180"/>
                <a:ext cx="1074910" cy="6890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867813" y="5626577"/>
                <a:ext cx="1074910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813" y="5626577"/>
                <a:ext cx="1074910" cy="68903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517940" y="5845986"/>
                <a:ext cx="315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940" y="5845986"/>
                <a:ext cx="315792" cy="369332"/>
              </a:xfrm>
              <a:prstGeom prst="rect">
                <a:avLst/>
              </a:prstGeom>
              <a:blipFill>
                <a:blip r:embed="rId19"/>
                <a:stretch>
                  <a:fillRect l="-17308" r="-15385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4" grpId="0"/>
      <p:bldP spid="15" grpId="0"/>
      <p:bldP spid="16" grpId="0"/>
      <p:bldP spid="17" grpId="0"/>
      <p:bldP spid="22" grpId="0"/>
      <p:bldP spid="23" grpId="0"/>
      <p:bldP spid="24" grpId="0"/>
      <p:bldP spid="25" grpId="0"/>
      <p:bldP spid="28" grpId="0"/>
      <p:bldP spid="30" grpId="0" animBg="1"/>
      <p:bldP spid="32" grpId="0" animBg="1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9353251" y="736238"/>
            <a:ext cx="318513" cy="441876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9668555" y="750173"/>
            <a:ext cx="284186" cy="396000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648577" y="850533"/>
            <a:ext cx="6985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981292" y="850533"/>
            <a:ext cx="6985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 rot="483753">
            <a:off x="9506492" y="1439501"/>
            <a:ext cx="326325" cy="569014"/>
          </a:xfrm>
          <a:custGeom>
            <a:avLst/>
            <a:gdLst>
              <a:gd name="connsiteX0" fmla="*/ 0 w 342105"/>
              <a:gd name="connsiteY0" fmla="*/ 0 h 591127"/>
              <a:gd name="connsiteX1" fmla="*/ 184727 w 342105"/>
              <a:gd name="connsiteY1" fmla="*/ 27709 h 591127"/>
              <a:gd name="connsiteX2" fmla="*/ 277091 w 342105"/>
              <a:gd name="connsiteY2" fmla="*/ 110836 h 591127"/>
              <a:gd name="connsiteX3" fmla="*/ 138546 w 342105"/>
              <a:gd name="connsiteY3" fmla="*/ 184727 h 591127"/>
              <a:gd name="connsiteX4" fmla="*/ 27709 w 342105"/>
              <a:gd name="connsiteY4" fmla="*/ 157018 h 591127"/>
              <a:gd name="connsiteX5" fmla="*/ 157018 w 342105"/>
              <a:gd name="connsiteY5" fmla="*/ 110836 h 591127"/>
              <a:gd name="connsiteX6" fmla="*/ 249382 w 342105"/>
              <a:gd name="connsiteY6" fmla="*/ 166255 h 591127"/>
              <a:gd name="connsiteX7" fmla="*/ 286327 w 342105"/>
              <a:gd name="connsiteY7" fmla="*/ 240145 h 591127"/>
              <a:gd name="connsiteX8" fmla="*/ 193964 w 342105"/>
              <a:gd name="connsiteY8" fmla="*/ 323273 h 591127"/>
              <a:gd name="connsiteX9" fmla="*/ 46182 w 342105"/>
              <a:gd name="connsiteY9" fmla="*/ 295564 h 591127"/>
              <a:gd name="connsiteX10" fmla="*/ 175491 w 342105"/>
              <a:gd name="connsiteY10" fmla="*/ 240145 h 591127"/>
              <a:gd name="connsiteX11" fmla="*/ 323273 w 342105"/>
              <a:gd name="connsiteY11" fmla="*/ 350982 h 591127"/>
              <a:gd name="connsiteX12" fmla="*/ 230909 w 342105"/>
              <a:gd name="connsiteY12" fmla="*/ 452582 h 591127"/>
              <a:gd name="connsiteX13" fmla="*/ 64655 w 342105"/>
              <a:gd name="connsiteY13" fmla="*/ 434109 h 591127"/>
              <a:gd name="connsiteX14" fmla="*/ 184727 w 342105"/>
              <a:gd name="connsiteY14" fmla="*/ 378691 h 591127"/>
              <a:gd name="connsiteX15" fmla="*/ 341746 w 342105"/>
              <a:gd name="connsiteY15" fmla="*/ 498764 h 591127"/>
              <a:gd name="connsiteX16" fmla="*/ 230909 w 342105"/>
              <a:gd name="connsiteY16" fmla="*/ 591127 h 591127"/>
              <a:gd name="connsiteX17" fmla="*/ 230909 w 342105"/>
              <a:gd name="connsiteY17" fmla="*/ 591127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2105" h="591127">
                <a:moveTo>
                  <a:pt x="0" y="0"/>
                </a:moveTo>
                <a:cubicBezTo>
                  <a:pt x="69272" y="4618"/>
                  <a:pt x="138545" y="9236"/>
                  <a:pt x="184727" y="27709"/>
                </a:cubicBezTo>
                <a:cubicBezTo>
                  <a:pt x="230909" y="46182"/>
                  <a:pt x="284788" y="84666"/>
                  <a:pt x="277091" y="110836"/>
                </a:cubicBezTo>
                <a:cubicBezTo>
                  <a:pt x="269394" y="137006"/>
                  <a:pt x="180110" y="177030"/>
                  <a:pt x="138546" y="184727"/>
                </a:cubicBezTo>
                <a:cubicBezTo>
                  <a:pt x="96982" y="192424"/>
                  <a:pt x="24630" y="169333"/>
                  <a:pt x="27709" y="157018"/>
                </a:cubicBezTo>
                <a:cubicBezTo>
                  <a:pt x="30788" y="144703"/>
                  <a:pt x="120073" y="109297"/>
                  <a:pt x="157018" y="110836"/>
                </a:cubicBezTo>
                <a:cubicBezTo>
                  <a:pt x="193963" y="112375"/>
                  <a:pt x="227831" y="144704"/>
                  <a:pt x="249382" y="166255"/>
                </a:cubicBezTo>
                <a:cubicBezTo>
                  <a:pt x="270933" y="187806"/>
                  <a:pt x="295563" y="213975"/>
                  <a:pt x="286327" y="240145"/>
                </a:cubicBezTo>
                <a:cubicBezTo>
                  <a:pt x="277091" y="266315"/>
                  <a:pt x="233988" y="314036"/>
                  <a:pt x="193964" y="323273"/>
                </a:cubicBezTo>
                <a:cubicBezTo>
                  <a:pt x="153940" y="332510"/>
                  <a:pt x="49261" y="309419"/>
                  <a:pt x="46182" y="295564"/>
                </a:cubicBezTo>
                <a:cubicBezTo>
                  <a:pt x="43103" y="281709"/>
                  <a:pt x="129309" y="230909"/>
                  <a:pt x="175491" y="240145"/>
                </a:cubicBezTo>
                <a:cubicBezTo>
                  <a:pt x="221673" y="249381"/>
                  <a:pt x="314037" y="315576"/>
                  <a:pt x="323273" y="350982"/>
                </a:cubicBezTo>
                <a:cubicBezTo>
                  <a:pt x="332509" y="386388"/>
                  <a:pt x="274012" y="438728"/>
                  <a:pt x="230909" y="452582"/>
                </a:cubicBezTo>
                <a:cubicBezTo>
                  <a:pt x="187806" y="466436"/>
                  <a:pt x="72352" y="446424"/>
                  <a:pt x="64655" y="434109"/>
                </a:cubicBezTo>
                <a:cubicBezTo>
                  <a:pt x="56958" y="421794"/>
                  <a:pt x="138545" y="367915"/>
                  <a:pt x="184727" y="378691"/>
                </a:cubicBezTo>
                <a:cubicBezTo>
                  <a:pt x="230909" y="389467"/>
                  <a:pt x="334049" y="463358"/>
                  <a:pt x="341746" y="498764"/>
                </a:cubicBezTo>
                <a:cubicBezTo>
                  <a:pt x="349443" y="534170"/>
                  <a:pt x="230909" y="591127"/>
                  <a:pt x="230909" y="591127"/>
                </a:cubicBezTo>
                <a:lnTo>
                  <a:pt x="230909" y="591127"/>
                </a:lnTo>
              </a:path>
            </a:pathLst>
          </a:custGeom>
          <a:noFill/>
          <a:ln w="317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347171" y="1267694"/>
            <a:ext cx="322483" cy="230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 flipV="1">
            <a:off x="9667935" y="1175334"/>
            <a:ext cx="0" cy="288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669654" y="1982405"/>
            <a:ext cx="0" cy="3844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545356" y="2366819"/>
            <a:ext cx="245159" cy="471057"/>
          </a:xfrm>
          <a:prstGeom prst="rect">
            <a:avLst/>
          </a:prstGeom>
          <a:solidFill>
            <a:srgbClr val="CCFFCC"/>
          </a:solidFill>
          <a:ln w="317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9671764" y="2837876"/>
            <a:ext cx="0" cy="3844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9621755" y="1129154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300371" y="804353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915400" y="804353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0679886" y="850533"/>
            <a:ext cx="0" cy="23851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8648577" y="3219213"/>
            <a:ext cx="2040545" cy="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8662396" y="2221689"/>
            <a:ext cx="1247" cy="10140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666469" y="842477"/>
            <a:ext cx="0" cy="127902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423534" y="2108203"/>
            <a:ext cx="46181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523049" y="2221689"/>
            <a:ext cx="288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869913" y="1539466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zh-CN" altLang="en-US" sz="2400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913" y="1539466"/>
                <a:ext cx="259686" cy="369332"/>
              </a:xfrm>
              <a:prstGeom prst="rect">
                <a:avLst/>
              </a:prstGeom>
              <a:blipFill>
                <a:blip r:embed="rId2"/>
                <a:stretch>
                  <a:fillRect l="-23256" r="-2325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9832357" y="2366819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357" y="2366819"/>
                <a:ext cx="299762" cy="369332"/>
              </a:xfrm>
              <a:prstGeom prst="rect">
                <a:avLst/>
              </a:prstGeom>
              <a:blipFill>
                <a:blip r:embed="rId3"/>
                <a:stretch>
                  <a:fillRect l="-22449" r="-2040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894556" y="1942071"/>
                <a:ext cx="243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56" y="1942071"/>
                <a:ext cx="243656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071454" y="477173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454" y="477173"/>
                <a:ext cx="275717" cy="369332"/>
              </a:xfrm>
              <a:prstGeom prst="rect">
                <a:avLst/>
              </a:prstGeom>
              <a:blipFill>
                <a:blip r:embed="rId5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9952741" y="473145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41" y="473145"/>
                <a:ext cx="275717" cy="369332"/>
              </a:xfrm>
              <a:prstGeom prst="rect">
                <a:avLst/>
              </a:prstGeom>
              <a:blipFill>
                <a:blip r:embed="rId6"/>
                <a:stretch>
                  <a:fillRect l="-26667" r="-2222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67456" y="313209"/>
                <a:ext cx="787106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电流达到稳态值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后，开关从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拨到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𝒃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，自感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电动势将使电流维持一段时间。</a:t>
                </a:r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56" y="313209"/>
                <a:ext cx="7871065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1936" t="-9040" r="-852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32688" y="1349861"/>
                <a:ext cx="1317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𝑖𝑅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8" y="1349861"/>
                <a:ext cx="1317284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34341" y="1663789"/>
                <a:ext cx="1847622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1" y="1663789"/>
                <a:ext cx="1847622" cy="8180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utoShape 2"/>
          <p:cNvSpPr>
            <a:spLocks/>
          </p:cNvSpPr>
          <p:nvPr/>
        </p:nvSpPr>
        <p:spPr bwMode="auto">
          <a:xfrm flipH="1">
            <a:off x="2568784" y="1493861"/>
            <a:ext cx="166255" cy="868218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939421" y="1449955"/>
                <a:ext cx="1884234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𝑖𝑅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421" y="1449955"/>
                <a:ext cx="1884234" cy="8180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右箭头 30"/>
          <p:cNvSpPr/>
          <p:nvPr/>
        </p:nvSpPr>
        <p:spPr>
          <a:xfrm>
            <a:off x="4921217" y="1795555"/>
            <a:ext cx="452582" cy="258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598229" y="1449955"/>
                <a:ext cx="1965731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𝑑𝑡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229" y="1449955"/>
                <a:ext cx="1965731" cy="81804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987674" y="2420204"/>
                <a:ext cx="2834815" cy="983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𝑑𝑖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74" y="2420204"/>
                <a:ext cx="2834815" cy="9839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右箭头 33"/>
          <p:cNvSpPr/>
          <p:nvPr/>
        </p:nvSpPr>
        <p:spPr>
          <a:xfrm>
            <a:off x="3950877" y="2801991"/>
            <a:ext cx="452582" cy="258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595971" y="2663975"/>
                <a:ext cx="1877758" cy="446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𝑅𝑡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/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971" y="2663975"/>
                <a:ext cx="1877758" cy="44698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169766" y="3588000"/>
                <a:ext cx="2320122" cy="8402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</m:t>
                      </m:r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sSup>
                        <m:sSup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𝑅𝑡</m:t>
                          </m:r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/</m:t>
                          </m:r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6" y="3588000"/>
                <a:ext cx="2320122" cy="84023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591275" y="3657113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75" y="3657113"/>
                <a:ext cx="605935" cy="67710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495441" y="3210837"/>
                <a:ext cx="415209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关闭电源，电流仍然按照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指数递减，递减快慢仍然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𝝉</m:t>
                    </m:r>
                    <m:r>
                      <a:rPr lang="en-US" altLang="zh-CN" sz="2800" b="1" i="1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  <m:r>
                      <a:rPr lang="en-US" altLang="zh-CN" sz="28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表征。</a:t>
                </a:r>
                <a:endParaRPr lang="zh-CN" altLang="en-US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441" y="3210837"/>
                <a:ext cx="4152099" cy="1384995"/>
              </a:xfrm>
              <a:prstGeom prst="rect">
                <a:avLst/>
              </a:prstGeom>
              <a:blipFill rotWithShape="0">
                <a:blip r:embed="rId16"/>
                <a:stretch>
                  <a:fillRect l="-2933" t="-4846" r="-1026" b="-10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524589" y="4733556"/>
                <a:ext cx="35377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𝑡</m:t>
                    </m:r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zh-CN" altLang="en-US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𝑖</m:t>
                    </m:r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=0.37</m:t>
                    </m:r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𝐼</m:t>
                    </m:r>
                  </m:oMath>
                </a14:m>
                <a:endParaRPr lang="zh-CN" altLang="en-US" sz="3200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89" y="4733556"/>
                <a:ext cx="3537700" cy="584775"/>
              </a:xfrm>
              <a:prstGeom prst="rect">
                <a:avLst/>
              </a:prstGeom>
              <a:blipFill rotWithShape="0">
                <a:blip r:embed="rId17"/>
                <a:stretch>
                  <a:fillRect t="-16842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utoShape 2"/>
          <p:cNvSpPr>
            <a:spLocks/>
          </p:cNvSpPr>
          <p:nvPr/>
        </p:nvSpPr>
        <p:spPr bwMode="auto">
          <a:xfrm>
            <a:off x="4103528" y="4638014"/>
            <a:ext cx="172912" cy="726497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344226" y="4523753"/>
                <a:ext cx="26645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CC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𝝉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大，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C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𝒊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衰减慢；</a:t>
                </a:r>
                <a:endParaRPr lang="zh-CN" altLang="en-US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226" y="4523753"/>
                <a:ext cx="2664512" cy="523220"/>
              </a:xfrm>
              <a:prstGeom prst="rect">
                <a:avLst/>
              </a:prstGeom>
              <a:blipFill rotWithShape="0">
                <a:blip r:embed="rId18"/>
                <a:stretch>
                  <a:fillRect t="-13953" r="-297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339932" y="4970526"/>
                <a:ext cx="26645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𝝉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小，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𝒊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衰减快。</a:t>
                </a:r>
                <a:endParaRPr lang="zh-CN" altLang="en-US" sz="28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932" y="4970526"/>
                <a:ext cx="2664512" cy="523220"/>
              </a:xfrm>
              <a:prstGeom prst="rect">
                <a:avLst/>
              </a:prstGeom>
              <a:blipFill rotWithShape="0">
                <a:blip r:embed="rId19"/>
                <a:stretch>
                  <a:fillRect t="-13953" r="-297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连接符 42"/>
          <p:cNvCxnSpPr/>
          <p:nvPr/>
        </p:nvCxnSpPr>
        <p:spPr>
          <a:xfrm>
            <a:off x="8853892" y="5096064"/>
            <a:ext cx="1042" cy="837273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8392594" y="5931086"/>
            <a:ext cx="30641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 flipV="1">
            <a:off x="8392594" y="3405699"/>
            <a:ext cx="0" cy="2540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8230393" y="5928393"/>
                <a:ext cx="254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93" y="5928393"/>
                <a:ext cx="254878" cy="369332"/>
              </a:xfrm>
              <a:prstGeom prst="rect">
                <a:avLst/>
              </a:prstGeom>
              <a:blipFill>
                <a:blip r:embed="rId20"/>
                <a:stretch>
                  <a:fillRect l="-23810" r="-2619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8456088" y="3376658"/>
                <a:ext cx="192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088" y="3376658"/>
                <a:ext cx="192489" cy="369332"/>
              </a:xfrm>
              <a:prstGeom prst="rect">
                <a:avLst/>
              </a:prstGeom>
              <a:blipFill>
                <a:blip r:embed="rId21"/>
                <a:stretch>
                  <a:fillRect l="-31250" r="-2812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1137879" y="5928083"/>
                <a:ext cx="214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879" y="5928083"/>
                <a:ext cx="214289" cy="369332"/>
              </a:xfrm>
              <a:prstGeom prst="rect">
                <a:avLst/>
              </a:prstGeom>
              <a:blipFill>
                <a:blip r:embed="rId22"/>
                <a:stretch>
                  <a:fillRect l="-22857" r="-22857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556751" y="3491607"/>
                <a:ext cx="816506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51" y="3491607"/>
                <a:ext cx="816506" cy="63010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7589260" y="4930512"/>
                <a:ext cx="783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0.37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260" y="4930512"/>
                <a:ext cx="783997" cy="369332"/>
              </a:xfrm>
              <a:prstGeom prst="rect">
                <a:avLst/>
              </a:prstGeom>
              <a:blipFill>
                <a:blip r:embed="rId24"/>
                <a:stretch>
                  <a:fillRect l="-8527" r="-620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连接符 52"/>
          <p:cNvCxnSpPr/>
          <p:nvPr/>
        </p:nvCxnSpPr>
        <p:spPr>
          <a:xfrm flipV="1">
            <a:off x="8423534" y="5090696"/>
            <a:ext cx="2840400" cy="0"/>
          </a:xfrm>
          <a:prstGeom prst="line">
            <a:avLst/>
          </a:prstGeom>
          <a:ln w="381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8769022" y="5936030"/>
                <a:ext cx="3686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022" y="5936030"/>
                <a:ext cx="368627" cy="369332"/>
              </a:xfrm>
              <a:prstGeom prst="rect">
                <a:avLst/>
              </a:prstGeom>
              <a:blipFill>
                <a:blip r:embed="rId25"/>
                <a:stretch>
                  <a:fillRect l="-8197" r="-3279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9540956" y="5928393"/>
                <a:ext cx="361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956" y="5928393"/>
                <a:ext cx="361509" cy="369332"/>
              </a:xfrm>
              <a:prstGeom prst="rect">
                <a:avLst/>
              </a:prstGeom>
              <a:blipFill>
                <a:blip r:embed="rId26"/>
                <a:stretch>
                  <a:fillRect l="-8475" r="-508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/>
          <p:cNvCxnSpPr/>
          <p:nvPr/>
        </p:nvCxnSpPr>
        <p:spPr>
          <a:xfrm>
            <a:off x="9664369" y="5104708"/>
            <a:ext cx="1042" cy="837273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 61"/>
          <p:cNvSpPr/>
          <p:nvPr/>
        </p:nvSpPr>
        <p:spPr>
          <a:xfrm>
            <a:off x="8414327" y="3759200"/>
            <a:ext cx="2059709" cy="2004291"/>
          </a:xfrm>
          <a:custGeom>
            <a:avLst/>
            <a:gdLst>
              <a:gd name="connsiteX0" fmla="*/ 0 w 2059709"/>
              <a:gd name="connsiteY0" fmla="*/ 0 h 2004291"/>
              <a:gd name="connsiteX1" fmla="*/ 461818 w 2059709"/>
              <a:gd name="connsiteY1" fmla="*/ 1320800 h 2004291"/>
              <a:gd name="connsiteX2" fmla="*/ 2059709 w 2059709"/>
              <a:gd name="connsiteY2" fmla="*/ 2004291 h 200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9709" h="2004291">
                <a:moveTo>
                  <a:pt x="0" y="0"/>
                </a:moveTo>
                <a:cubicBezTo>
                  <a:pt x="59266" y="493376"/>
                  <a:pt x="118533" y="986752"/>
                  <a:pt x="461818" y="1320800"/>
                </a:cubicBezTo>
                <a:cubicBezTo>
                  <a:pt x="805103" y="1654848"/>
                  <a:pt x="1432406" y="1829569"/>
                  <a:pt x="2059709" y="2004291"/>
                </a:cubicBezTo>
              </a:path>
            </a:pathLst>
          </a:cu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8405091" y="3749964"/>
            <a:ext cx="2992582" cy="1773381"/>
          </a:xfrm>
          <a:custGeom>
            <a:avLst/>
            <a:gdLst>
              <a:gd name="connsiteX0" fmla="*/ 0 w 2992582"/>
              <a:gd name="connsiteY0" fmla="*/ 0 h 1773381"/>
              <a:gd name="connsiteX1" fmla="*/ 1265382 w 2992582"/>
              <a:gd name="connsiteY1" fmla="*/ 1330036 h 1773381"/>
              <a:gd name="connsiteX2" fmla="*/ 2992582 w 2992582"/>
              <a:gd name="connsiteY2" fmla="*/ 1773381 h 177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2582" h="1773381">
                <a:moveTo>
                  <a:pt x="0" y="0"/>
                </a:moveTo>
                <a:cubicBezTo>
                  <a:pt x="383309" y="517236"/>
                  <a:pt x="766618" y="1034472"/>
                  <a:pt x="1265382" y="1330036"/>
                </a:cubicBezTo>
                <a:cubicBezTo>
                  <a:pt x="1764146" y="1625600"/>
                  <a:pt x="2378364" y="1699490"/>
                  <a:pt x="2992582" y="1773381"/>
                </a:cubicBezTo>
              </a:path>
            </a:pathLst>
          </a:custGeom>
          <a:noFill/>
          <a:ln w="381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2293439" y="5539926"/>
                <a:ext cx="4794902" cy="107721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回路中电流不能突变，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起到平稳电流的作用。</a:t>
                </a: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439" y="5539926"/>
                <a:ext cx="4794902" cy="1077218"/>
              </a:xfrm>
              <a:prstGeom prst="rect">
                <a:avLst/>
              </a:prstGeom>
              <a:blipFill rotWithShape="0">
                <a:blip r:embed="rId27"/>
                <a:stretch>
                  <a:fillRect t="-7143" r="-2018" b="-1428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/>
          <p:cNvSpPr txBox="1"/>
          <p:nvPr/>
        </p:nvSpPr>
        <p:spPr>
          <a:xfrm>
            <a:off x="897126" y="5755709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结论：</a:t>
            </a:r>
          </a:p>
        </p:txBody>
      </p:sp>
    </p:spTree>
    <p:extLst>
      <p:ext uri="{BB962C8B-B14F-4D97-AF65-F5344CB8AC3E}">
        <p14:creationId xmlns:p14="http://schemas.microsoft.com/office/powerpoint/2010/main" val="5658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0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 animBg="1"/>
      <p:bldP spid="35" grpId="0"/>
      <p:bldP spid="36" grpId="0" animBg="1"/>
      <p:bldP spid="37" grpId="0"/>
      <p:bldP spid="38" grpId="0"/>
      <p:bldP spid="39" grpId="0"/>
      <p:bldP spid="40" grpId="0" animBg="1"/>
      <p:bldP spid="41" grpId="0"/>
      <p:bldP spid="42" grpId="0"/>
      <p:bldP spid="47" grpId="0"/>
      <p:bldP spid="48" grpId="0"/>
      <p:bldP spid="49" grpId="0"/>
      <p:bldP spid="52" grpId="0"/>
      <p:bldP spid="56" grpId="0"/>
      <p:bldP spid="57" grpId="0"/>
      <p:bldP spid="62" grpId="0" animBg="1"/>
      <p:bldP spid="63" grpId="0" animBg="1"/>
      <p:bldP spid="64" grpId="0" animBg="1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354689" y="3192513"/>
            <a:ext cx="2656496" cy="1077218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在过程②中，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没有外接电源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1009" y="291952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第四节 磁场的能量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90682" y="938283"/>
                <a:ext cx="45897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一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电路中的能量转换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82" y="938283"/>
                <a:ext cx="4589718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3453" t="-16667" r="-239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>
          <a:xfrm flipH="1" flipV="1">
            <a:off x="9527818" y="499792"/>
            <a:ext cx="318513" cy="441876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9843122" y="513727"/>
            <a:ext cx="284186" cy="396000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823144" y="614087"/>
            <a:ext cx="6985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155859" y="614087"/>
            <a:ext cx="6985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 rot="483753">
            <a:off x="9681059" y="1203055"/>
            <a:ext cx="326325" cy="569014"/>
          </a:xfrm>
          <a:custGeom>
            <a:avLst/>
            <a:gdLst>
              <a:gd name="connsiteX0" fmla="*/ 0 w 342105"/>
              <a:gd name="connsiteY0" fmla="*/ 0 h 591127"/>
              <a:gd name="connsiteX1" fmla="*/ 184727 w 342105"/>
              <a:gd name="connsiteY1" fmla="*/ 27709 h 591127"/>
              <a:gd name="connsiteX2" fmla="*/ 277091 w 342105"/>
              <a:gd name="connsiteY2" fmla="*/ 110836 h 591127"/>
              <a:gd name="connsiteX3" fmla="*/ 138546 w 342105"/>
              <a:gd name="connsiteY3" fmla="*/ 184727 h 591127"/>
              <a:gd name="connsiteX4" fmla="*/ 27709 w 342105"/>
              <a:gd name="connsiteY4" fmla="*/ 157018 h 591127"/>
              <a:gd name="connsiteX5" fmla="*/ 157018 w 342105"/>
              <a:gd name="connsiteY5" fmla="*/ 110836 h 591127"/>
              <a:gd name="connsiteX6" fmla="*/ 249382 w 342105"/>
              <a:gd name="connsiteY6" fmla="*/ 166255 h 591127"/>
              <a:gd name="connsiteX7" fmla="*/ 286327 w 342105"/>
              <a:gd name="connsiteY7" fmla="*/ 240145 h 591127"/>
              <a:gd name="connsiteX8" fmla="*/ 193964 w 342105"/>
              <a:gd name="connsiteY8" fmla="*/ 323273 h 591127"/>
              <a:gd name="connsiteX9" fmla="*/ 46182 w 342105"/>
              <a:gd name="connsiteY9" fmla="*/ 295564 h 591127"/>
              <a:gd name="connsiteX10" fmla="*/ 175491 w 342105"/>
              <a:gd name="connsiteY10" fmla="*/ 240145 h 591127"/>
              <a:gd name="connsiteX11" fmla="*/ 323273 w 342105"/>
              <a:gd name="connsiteY11" fmla="*/ 350982 h 591127"/>
              <a:gd name="connsiteX12" fmla="*/ 230909 w 342105"/>
              <a:gd name="connsiteY12" fmla="*/ 452582 h 591127"/>
              <a:gd name="connsiteX13" fmla="*/ 64655 w 342105"/>
              <a:gd name="connsiteY13" fmla="*/ 434109 h 591127"/>
              <a:gd name="connsiteX14" fmla="*/ 184727 w 342105"/>
              <a:gd name="connsiteY14" fmla="*/ 378691 h 591127"/>
              <a:gd name="connsiteX15" fmla="*/ 341746 w 342105"/>
              <a:gd name="connsiteY15" fmla="*/ 498764 h 591127"/>
              <a:gd name="connsiteX16" fmla="*/ 230909 w 342105"/>
              <a:gd name="connsiteY16" fmla="*/ 591127 h 591127"/>
              <a:gd name="connsiteX17" fmla="*/ 230909 w 342105"/>
              <a:gd name="connsiteY17" fmla="*/ 591127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2105" h="591127">
                <a:moveTo>
                  <a:pt x="0" y="0"/>
                </a:moveTo>
                <a:cubicBezTo>
                  <a:pt x="69272" y="4618"/>
                  <a:pt x="138545" y="9236"/>
                  <a:pt x="184727" y="27709"/>
                </a:cubicBezTo>
                <a:cubicBezTo>
                  <a:pt x="230909" y="46182"/>
                  <a:pt x="284788" y="84666"/>
                  <a:pt x="277091" y="110836"/>
                </a:cubicBezTo>
                <a:cubicBezTo>
                  <a:pt x="269394" y="137006"/>
                  <a:pt x="180110" y="177030"/>
                  <a:pt x="138546" y="184727"/>
                </a:cubicBezTo>
                <a:cubicBezTo>
                  <a:pt x="96982" y="192424"/>
                  <a:pt x="24630" y="169333"/>
                  <a:pt x="27709" y="157018"/>
                </a:cubicBezTo>
                <a:cubicBezTo>
                  <a:pt x="30788" y="144703"/>
                  <a:pt x="120073" y="109297"/>
                  <a:pt x="157018" y="110836"/>
                </a:cubicBezTo>
                <a:cubicBezTo>
                  <a:pt x="193963" y="112375"/>
                  <a:pt x="227831" y="144704"/>
                  <a:pt x="249382" y="166255"/>
                </a:cubicBezTo>
                <a:cubicBezTo>
                  <a:pt x="270933" y="187806"/>
                  <a:pt x="295563" y="213975"/>
                  <a:pt x="286327" y="240145"/>
                </a:cubicBezTo>
                <a:cubicBezTo>
                  <a:pt x="277091" y="266315"/>
                  <a:pt x="233988" y="314036"/>
                  <a:pt x="193964" y="323273"/>
                </a:cubicBezTo>
                <a:cubicBezTo>
                  <a:pt x="153940" y="332510"/>
                  <a:pt x="49261" y="309419"/>
                  <a:pt x="46182" y="295564"/>
                </a:cubicBezTo>
                <a:cubicBezTo>
                  <a:pt x="43103" y="281709"/>
                  <a:pt x="129309" y="230909"/>
                  <a:pt x="175491" y="240145"/>
                </a:cubicBezTo>
                <a:cubicBezTo>
                  <a:pt x="221673" y="249381"/>
                  <a:pt x="314037" y="315576"/>
                  <a:pt x="323273" y="350982"/>
                </a:cubicBezTo>
                <a:cubicBezTo>
                  <a:pt x="332509" y="386388"/>
                  <a:pt x="274012" y="438728"/>
                  <a:pt x="230909" y="452582"/>
                </a:cubicBezTo>
                <a:cubicBezTo>
                  <a:pt x="187806" y="466436"/>
                  <a:pt x="72352" y="446424"/>
                  <a:pt x="64655" y="434109"/>
                </a:cubicBezTo>
                <a:cubicBezTo>
                  <a:pt x="56958" y="421794"/>
                  <a:pt x="138545" y="367915"/>
                  <a:pt x="184727" y="378691"/>
                </a:cubicBezTo>
                <a:cubicBezTo>
                  <a:pt x="230909" y="389467"/>
                  <a:pt x="334049" y="463358"/>
                  <a:pt x="341746" y="498764"/>
                </a:cubicBezTo>
                <a:cubicBezTo>
                  <a:pt x="349443" y="534170"/>
                  <a:pt x="230909" y="591127"/>
                  <a:pt x="230909" y="591127"/>
                </a:cubicBezTo>
                <a:lnTo>
                  <a:pt x="230909" y="591127"/>
                </a:lnTo>
              </a:path>
            </a:pathLst>
          </a:custGeom>
          <a:noFill/>
          <a:ln w="317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21738" y="1031248"/>
            <a:ext cx="322483" cy="230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 flipV="1">
            <a:off x="9842502" y="938888"/>
            <a:ext cx="0" cy="288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9844221" y="1745959"/>
            <a:ext cx="0" cy="3844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719923" y="2130373"/>
            <a:ext cx="245159" cy="471057"/>
          </a:xfrm>
          <a:prstGeom prst="rect">
            <a:avLst/>
          </a:prstGeom>
          <a:solidFill>
            <a:srgbClr val="CCFFCC"/>
          </a:solidFill>
          <a:ln w="317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846331" y="2601430"/>
            <a:ext cx="0" cy="3844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9796322" y="892708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474938" y="567907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089967" y="567907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0854453" y="614087"/>
            <a:ext cx="0" cy="23851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8823144" y="2982767"/>
            <a:ext cx="2040545" cy="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836963" y="1985243"/>
            <a:ext cx="1247" cy="10140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841036" y="606031"/>
            <a:ext cx="0" cy="127902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98101" y="1871757"/>
            <a:ext cx="46181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697616" y="1985243"/>
            <a:ext cx="288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044480" y="1303020"/>
                <a:ext cx="32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3333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𝑳</m:t>
                      </m:r>
                    </m:oMath>
                  </m:oMathPara>
                </a14:m>
                <a:endParaRPr lang="zh-CN" altLang="en-US" sz="2400" b="1" dirty="0">
                  <a:solidFill>
                    <a:srgbClr val="3333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480" y="1303020"/>
                <a:ext cx="32861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407" r="-740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0006924" y="2130373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924" y="2130373"/>
                <a:ext cx="36869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667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9069123" y="1705625"/>
                <a:ext cx="312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𝜺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123" y="1705625"/>
                <a:ext cx="31258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961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246021" y="240727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021" y="240727"/>
                <a:ext cx="344645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786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0127308" y="236699"/>
                <a:ext cx="341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308" y="236699"/>
                <a:ext cx="34144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929" r="-8929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2410424" y="1439426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① 接通电源，电流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: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AutoShape 2"/>
          <p:cNvSpPr>
            <a:spLocks/>
          </p:cNvSpPr>
          <p:nvPr/>
        </p:nvSpPr>
        <p:spPr bwMode="auto">
          <a:xfrm>
            <a:off x="2129511" y="1626308"/>
            <a:ext cx="227112" cy="817629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10424" y="1977401"/>
            <a:ext cx="409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② 关闭电源，电流：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5984" y="1702950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暂态过程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6243244" y="1372239"/>
                <a:ext cx="1733872" cy="735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0→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244" y="1372239"/>
                <a:ext cx="1733872" cy="7351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265913" y="2091966"/>
                <a:ext cx="10268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→0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13" y="2091966"/>
                <a:ext cx="1026884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360824" y="2531992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问题：这两个过程中能量如何转换？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7648548" y="3197262"/>
                <a:ext cx="3480440" cy="1077218"/>
              </a:xfrm>
              <a:prstGeom prst="rect">
                <a:avLst/>
              </a:prstGeom>
              <a:noFill/>
              <a:ln w="38100">
                <a:solidFill>
                  <a:srgbClr val="3333F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电流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通过电阻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𝑹</m:t>
                    </m:r>
                  </m:oMath>
                </a14:m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时以热能形式损耗</a:t>
                </a: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548" y="3197262"/>
                <a:ext cx="3480440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3986" t="-7104" r="-2946" b="-15301"/>
                </a:stretch>
              </a:blipFill>
              <a:ln w="38100">
                <a:solidFill>
                  <a:srgbClr val="3333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361047" y="3190201"/>
                <a:ext cx="1832553" cy="1077218"/>
              </a:xfrm>
              <a:prstGeom prst="rect">
                <a:avLst/>
              </a:prstGeom>
              <a:noFill/>
              <a:ln w="38100">
                <a:solidFill>
                  <a:srgbClr val="3333F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感应电动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做功</a:t>
                </a: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047" y="3190201"/>
                <a:ext cx="1832553" cy="1077218"/>
              </a:xfrm>
              <a:prstGeom prst="rect">
                <a:avLst/>
              </a:prstGeom>
              <a:blipFill rotWithShape="0">
                <a:blip r:embed="rId11"/>
                <a:stretch>
                  <a:fillRect l="-7166" t="-5464" r="-6515" b="-13661"/>
                </a:stretch>
              </a:blipFill>
              <a:ln w="38100">
                <a:solidFill>
                  <a:srgbClr val="3333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右箭头 37"/>
          <p:cNvSpPr/>
          <p:nvPr/>
        </p:nvSpPr>
        <p:spPr>
          <a:xfrm>
            <a:off x="6509623" y="3571110"/>
            <a:ext cx="805577" cy="363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3269473" y="3554080"/>
            <a:ext cx="805577" cy="363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519095" y="4885838"/>
                <a:ext cx="2320122" cy="8402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</m:t>
                      </m:r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</m:den>
                      </m:f>
                      <m:sSup>
                        <m:sSup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𝑅𝑡</m:t>
                          </m:r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/</m:t>
                          </m:r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095" y="4885838"/>
                <a:ext cx="2320122" cy="84023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831009" y="4419650"/>
                <a:ext cx="2362570" cy="929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𝑄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𝑑𝑡</m:t>
                      </m:r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09" y="4419650"/>
                <a:ext cx="2362570" cy="92974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155141" y="4378739"/>
                <a:ext cx="3045577" cy="974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−2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𝑅𝑡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/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𝑑𝑡</m:t>
                      </m:r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141" y="4378739"/>
                <a:ext cx="3045577" cy="97436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6246968" y="4378739"/>
                <a:ext cx="1206099" cy="87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968" y="4378739"/>
                <a:ext cx="1206099" cy="87280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865106" y="5572614"/>
                <a:ext cx="1664494" cy="8066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𝑄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106" y="5572614"/>
                <a:ext cx="1664494" cy="8066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118825" y="5674429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25" y="5674429"/>
                <a:ext cx="605935" cy="67710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/>
          <p:cNvSpPr txBox="1"/>
          <p:nvPr/>
        </p:nvSpPr>
        <p:spPr>
          <a:xfrm>
            <a:off x="4460023" y="5416976"/>
            <a:ext cx="3068469" cy="1077218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系统损耗的能量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来自于何处？</a:t>
            </a:r>
          </a:p>
        </p:txBody>
      </p:sp>
    </p:spTree>
    <p:extLst>
      <p:ext uri="{BB962C8B-B14F-4D97-AF65-F5344CB8AC3E}">
        <p14:creationId xmlns:p14="http://schemas.microsoft.com/office/powerpoint/2010/main" val="24081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8" grpId="0"/>
      <p:bldP spid="29" grpId="0" animBg="1"/>
      <p:bldP spid="30" grpId="0"/>
      <p:bldP spid="31" grpId="0"/>
      <p:bldP spid="32" grpId="0"/>
      <p:bldP spid="33" grpId="0"/>
      <p:bldP spid="34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4" grpId="0"/>
      <p:bldP spid="45" grpId="0" animBg="1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V="1">
            <a:off x="10188078" y="2538563"/>
            <a:ext cx="0" cy="3844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 flipV="1">
            <a:off x="9869565" y="510813"/>
            <a:ext cx="318513" cy="441876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10184869" y="524748"/>
            <a:ext cx="284186" cy="396000"/>
          </a:xfrm>
          <a:prstGeom prst="line">
            <a:avLst/>
          </a:prstGeom>
          <a:ln w="508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9164891" y="625108"/>
            <a:ext cx="6985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497606" y="625108"/>
            <a:ext cx="6985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 rot="483753">
            <a:off x="10022806" y="1214076"/>
            <a:ext cx="326325" cy="569014"/>
          </a:xfrm>
          <a:custGeom>
            <a:avLst/>
            <a:gdLst>
              <a:gd name="connsiteX0" fmla="*/ 0 w 342105"/>
              <a:gd name="connsiteY0" fmla="*/ 0 h 591127"/>
              <a:gd name="connsiteX1" fmla="*/ 184727 w 342105"/>
              <a:gd name="connsiteY1" fmla="*/ 27709 h 591127"/>
              <a:gd name="connsiteX2" fmla="*/ 277091 w 342105"/>
              <a:gd name="connsiteY2" fmla="*/ 110836 h 591127"/>
              <a:gd name="connsiteX3" fmla="*/ 138546 w 342105"/>
              <a:gd name="connsiteY3" fmla="*/ 184727 h 591127"/>
              <a:gd name="connsiteX4" fmla="*/ 27709 w 342105"/>
              <a:gd name="connsiteY4" fmla="*/ 157018 h 591127"/>
              <a:gd name="connsiteX5" fmla="*/ 157018 w 342105"/>
              <a:gd name="connsiteY5" fmla="*/ 110836 h 591127"/>
              <a:gd name="connsiteX6" fmla="*/ 249382 w 342105"/>
              <a:gd name="connsiteY6" fmla="*/ 166255 h 591127"/>
              <a:gd name="connsiteX7" fmla="*/ 286327 w 342105"/>
              <a:gd name="connsiteY7" fmla="*/ 240145 h 591127"/>
              <a:gd name="connsiteX8" fmla="*/ 193964 w 342105"/>
              <a:gd name="connsiteY8" fmla="*/ 323273 h 591127"/>
              <a:gd name="connsiteX9" fmla="*/ 46182 w 342105"/>
              <a:gd name="connsiteY9" fmla="*/ 295564 h 591127"/>
              <a:gd name="connsiteX10" fmla="*/ 175491 w 342105"/>
              <a:gd name="connsiteY10" fmla="*/ 240145 h 591127"/>
              <a:gd name="connsiteX11" fmla="*/ 323273 w 342105"/>
              <a:gd name="connsiteY11" fmla="*/ 350982 h 591127"/>
              <a:gd name="connsiteX12" fmla="*/ 230909 w 342105"/>
              <a:gd name="connsiteY12" fmla="*/ 452582 h 591127"/>
              <a:gd name="connsiteX13" fmla="*/ 64655 w 342105"/>
              <a:gd name="connsiteY13" fmla="*/ 434109 h 591127"/>
              <a:gd name="connsiteX14" fmla="*/ 184727 w 342105"/>
              <a:gd name="connsiteY14" fmla="*/ 378691 h 591127"/>
              <a:gd name="connsiteX15" fmla="*/ 341746 w 342105"/>
              <a:gd name="connsiteY15" fmla="*/ 498764 h 591127"/>
              <a:gd name="connsiteX16" fmla="*/ 230909 w 342105"/>
              <a:gd name="connsiteY16" fmla="*/ 591127 h 591127"/>
              <a:gd name="connsiteX17" fmla="*/ 230909 w 342105"/>
              <a:gd name="connsiteY17" fmla="*/ 591127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2105" h="591127">
                <a:moveTo>
                  <a:pt x="0" y="0"/>
                </a:moveTo>
                <a:cubicBezTo>
                  <a:pt x="69272" y="4618"/>
                  <a:pt x="138545" y="9236"/>
                  <a:pt x="184727" y="27709"/>
                </a:cubicBezTo>
                <a:cubicBezTo>
                  <a:pt x="230909" y="46182"/>
                  <a:pt x="284788" y="84666"/>
                  <a:pt x="277091" y="110836"/>
                </a:cubicBezTo>
                <a:cubicBezTo>
                  <a:pt x="269394" y="137006"/>
                  <a:pt x="180110" y="177030"/>
                  <a:pt x="138546" y="184727"/>
                </a:cubicBezTo>
                <a:cubicBezTo>
                  <a:pt x="96982" y="192424"/>
                  <a:pt x="24630" y="169333"/>
                  <a:pt x="27709" y="157018"/>
                </a:cubicBezTo>
                <a:cubicBezTo>
                  <a:pt x="30788" y="144703"/>
                  <a:pt x="120073" y="109297"/>
                  <a:pt x="157018" y="110836"/>
                </a:cubicBezTo>
                <a:cubicBezTo>
                  <a:pt x="193963" y="112375"/>
                  <a:pt x="227831" y="144704"/>
                  <a:pt x="249382" y="166255"/>
                </a:cubicBezTo>
                <a:cubicBezTo>
                  <a:pt x="270933" y="187806"/>
                  <a:pt x="295563" y="213975"/>
                  <a:pt x="286327" y="240145"/>
                </a:cubicBezTo>
                <a:cubicBezTo>
                  <a:pt x="277091" y="266315"/>
                  <a:pt x="233988" y="314036"/>
                  <a:pt x="193964" y="323273"/>
                </a:cubicBezTo>
                <a:cubicBezTo>
                  <a:pt x="153940" y="332510"/>
                  <a:pt x="49261" y="309419"/>
                  <a:pt x="46182" y="295564"/>
                </a:cubicBezTo>
                <a:cubicBezTo>
                  <a:pt x="43103" y="281709"/>
                  <a:pt x="129309" y="230909"/>
                  <a:pt x="175491" y="240145"/>
                </a:cubicBezTo>
                <a:cubicBezTo>
                  <a:pt x="221673" y="249381"/>
                  <a:pt x="314037" y="315576"/>
                  <a:pt x="323273" y="350982"/>
                </a:cubicBezTo>
                <a:cubicBezTo>
                  <a:pt x="332509" y="386388"/>
                  <a:pt x="274012" y="438728"/>
                  <a:pt x="230909" y="452582"/>
                </a:cubicBezTo>
                <a:cubicBezTo>
                  <a:pt x="187806" y="466436"/>
                  <a:pt x="72352" y="446424"/>
                  <a:pt x="64655" y="434109"/>
                </a:cubicBezTo>
                <a:cubicBezTo>
                  <a:pt x="56958" y="421794"/>
                  <a:pt x="138545" y="367915"/>
                  <a:pt x="184727" y="378691"/>
                </a:cubicBezTo>
                <a:cubicBezTo>
                  <a:pt x="230909" y="389467"/>
                  <a:pt x="334049" y="463358"/>
                  <a:pt x="341746" y="498764"/>
                </a:cubicBezTo>
                <a:cubicBezTo>
                  <a:pt x="349443" y="534170"/>
                  <a:pt x="230909" y="591127"/>
                  <a:pt x="230909" y="591127"/>
                </a:cubicBezTo>
                <a:lnTo>
                  <a:pt x="230909" y="591127"/>
                </a:lnTo>
              </a:path>
            </a:pathLst>
          </a:custGeom>
          <a:noFill/>
          <a:ln w="317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63485" y="1042269"/>
            <a:ext cx="322483" cy="230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 flipV="1">
            <a:off x="10184249" y="949909"/>
            <a:ext cx="0" cy="288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185968" y="1756980"/>
            <a:ext cx="0" cy="3844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061670" y="2141394"/>
            <a:ext cx="245159" cy="471057"/>
          </a:xfrm>
          <a:prstGeom prst="rect">
            <a:avLst/>
          </a:prstGeom>
          <a:solidFill>
            <a:srgbClr val="CCFFCC"/>
          </a:solidFill>
          <a:ln w="317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138069" y="903729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816685" y="578928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431714" y="578928"/>
            <a:ext cx="93600" cy="92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1196200" y="595962"/>
            <a:ext cx="0" cy="22945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9164891" y="2901428"/>
            <a:ext cx="2040545" cy="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9179957" y="1996264"/>
            <a:ext cx="1" cy="8942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182783" y="617052"/>
            <a:ext cx="0" cy="127902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939848" y="1882778"/>
            <a:ext cx="46181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039363" y="1996264"/>
            <a:ext cx="288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386227" y="1314041"/>
                <a:ext cx="328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3333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𝑳</m:t>
                      </m:r>
                    </m:oMath>
                  </m:oMathPara>
                </a14:m>
                <a:endParaRPr lang="zh-CN" altLang="en-US" sz="2400" b="1" dirty="0">
                  <a:solidFill>
                    <a:srgbClr val="3333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227" y="1314041"/>
                <a:ext cx="32861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407" r="-740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0348671" y="2141394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𝑹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671" y="2141394"/>
                <a:ext cx="36869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667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9410870" y="1716646"/>
                <a:ext cx="312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𝜺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870" y="1716646"/>
                <a:ext cx="312585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961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587768" y="251748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768" y="251748"/>
                <a:ext cx="344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786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469055" y="247720"/>
                <a:ext cx="341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055" y="247720"/>
                <a:ext cx="34144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929" r="-8929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035494" y="2160324"/>
                <a:ext cx="1767407" cy="8066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𝑊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494" y="2160324"/>
                <a:ext cx="1767407" cy="8066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425932" y="280455"/>
            <a:ext cx="8012130" cy="1077218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假如没有电感，关闭电源的一瞬间回路电流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消失，没有能量损耗。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35167" y="1298105"/>
                <a:ext cx="7367723" cy="10772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回路损耗的能量原本储存在通有电流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的</a:t>
                </a:r>
                <a:endParaRPr lang="en-US" altLang="zh-CN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电感线圈中。</a:t>
                </a:r>
                <a:endParaRPr lang="en-US" altLang="zh-CN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67" y="1298105"/>
                <a:ext cx="7367723" cy="1077218"/>
              </a:xfrm>
              <a:prstGeom prst="rect">
                <a:avLst/>
              </a:prstGeom>
              <a:blipFill rotWithShape="0">
                <a:blip r:embed="rId8"/>
                <a:stretch>
                  <a:fillRect l="-2068" t="-9040" r="-993" b="-1751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425932" y="2305721"/>
            <a:ext cx="6776214" cy="58477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磁能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：电流激发磁场所具有的能量。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5932" y="3102658"/>
            <a:ext cx="3068469" cy="1077218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磁能来自于过程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①，由电源提供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996281" y="3102658"/>
            <a:ext cx="2656496" cy="1077218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电源克服自感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电动势做的功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3860202" y="3543953"/>
            <a:ext cx="775855" cy="315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8016214" y="3543953"/>
            <a:ext cx="775855" cy="315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91001" y="3101973"/>
            <a:ext cx="1832553" cy="1077218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能量储存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在电感中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92011" y="4209029"/>
                <a:ext cx="7014036" cy="13012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当电流以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𝑑𝑖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𝑑𝑡</m:t>
                        </m:r>
                      </m:den>
                    </m:f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&gt;0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变化时，电流改变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𝑑𝑖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电源克服自感电动势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做功为：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1" y="4209029"/>
                <a:ext cx="7014036" cy="1301254"/>
              </a:xfrm>
              <a:prstGeom prst="rect">
                <a:avLst/>
              </a:prstGeom>
              <a:blipFill rotWithShape="0">
                <a:blip r:embed="rId9"/>
                <a:stretch>
                  <a:fillRect l="-2172" r="-869" b="-1308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139309" y="5009996"/>
                <a:ext cx="36081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𝑑𝐴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𝑑𝑞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𝑖𝑑𝑡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09" y="5009996"/>
                <a:ext cx="3608167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90586" y="5646693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∵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6" y="5646693"/>
                <a:ext cx="605935" cy="67710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27019" y="5542701"/>
                <a:ext cx="1847622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19" y="5542701"/>
                <a:ext cx="1847622" cy="8180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938397" y="5646693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97" y="5646693"/>
                <a:ext cx="605935" cy="67710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388703" y="5784858"/>
                <a:ext cx="17245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𝑑𝐴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𝐿𝑖𝑑𝑖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703" y="5784858"/>
                <a:ext cx="1724510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右箭头 40"/>
          <p:cNvSpPr/>
          <p:nvPr/>
        </p:nvSpPr>
        <p:spPr>
          <a:xfrm>
            <a:off x="5244058" y="5874048"/>
            <a:ext cx="602562" cy="264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929516" y="5551937"/>
                <a:ext cx="1643077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516" y="5551937"/>
                <a:ext cx="1643077" cy="8066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7625757" y="5681336"/>
            <a:ext cx="2244525" cy="58477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电感储能：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660909" y="5554114"/>
                <a:ext cx="1767407" cy="8066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𝑊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09" y="5554114"/>
                <a:ext cx="1767407" cy="8066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9918" y="282502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磁场的能量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99918" y="867277"/>
                <a:ext cx="74462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𝑳𝑪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回路中，通有电流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的自感线圈储能：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18" y="867277"/>
                <a:ext cx="7446269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106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775961" y="713579"/>
                <a:ext cx="1767407" cy="8066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𝑊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61" y="713579"/>
                <a:ext cx="1767407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244501" y="1528069"/>
            <a:ext cx="5952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已知长直螺线管的自感系数为：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999686" y="1621562"/>
                <a:ext cx="1651606" cy="4406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86" y="1621562"/>
                <a:ext cx="1651606" cy="4406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238"/>
          <p:cNvGrpSpPr>
            <a:grpSpLocks/>
          </p:cNvGrpSpPr>
          <p:nvPr/>
        </p:nvGrpSpPr>
        <p:grpSpPr bwMode="auto">
          <a:xfrm>
            <a:off x="8108522" y="1899375"/>
            <a:ext cx="3060701" cy="838201"/>
            <a:chOff x="0" y="720"/>
            <a:chExt cx="1928" cy="528"/>
          </a:xfrm>
        </p:grpSpPr>
        <p:grpSp>
          <p:nvGrpSpPr>
            <p:cNvPr id="53" name="Group 239"/>
            <p:cNvGrpSpPr>
              <a:grpSpLocks/>
            </p:cNvGrpSpPr>
            <p:nvPr/>
          </p:nvGrpSpPr>
          <p:grpSpPr bwMode="auto">
            <a:xfrm>
              <a:off x="399" y="721"/>
              <a:ext cx="1225" cy="486"/>
              <a:chOff x="1791" y="1808"/>
              <a:chExt cx="1225" cy="486"/>
            </a:xfrm>
          </p:grpSpPr>
          <p:sp>
            <p:nvSpPr>
              <p:cNvPr id="60" name="Rectangle 240"/>
              <p:cNvSpPr>
                <a:spLocks noChangeArrowheads="1"/>
              </p:cNvSpPr>
              <p:nvPr/>
            </p:nvSpPr>
            <p:spPr bwMode="auto">
              <a:xfrm>
                <a:off x="1791" y="1842"/>
                <a:ext cx="1225" cy="408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grpSp>
            <p:nvGrpSpPr>
              <p:cNvPr id="61" name="Group 241"/>
              <p:cNvGrpSpPr>
                <a:grpSpLocks/>
              </p:cNvGrpSpPr>
              <p:nvPr/>
            </p:nvGrpSpPr>
            <p:grpSpPr bwMode="auto">
              <a:xfrm>
                <a:off x="1875" y="1808"/>
                <a:ext cx="159" cy="486"/>
                <a:chOff x="1875" y="1805"/>
                <a:chExt cx="159" cy="486"/>
              </a:xfrm>
            </p:grpSpPr>
            <p:sp>
              <p:nvSpPr>
                <p:cNvPr id="83" name="Freeform 242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84" name="Line 243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62" name="Group 244"/>
              <p:cNvGrpSpPr>
                <a:grpSpLocks/>
              </p:cNvGrpSpPr>
              <p:nvPr/>
            </p:nvGrpSpPr>
            <p:grpSpPr bwMode="auto">
              <a:xfrm>
                <a:off x="2007" y="1808"/>
                <a:ext cx="159" cy="486"/>
                <a:chOff x="1875" y="1805"/>
                <a:chExt cx="159" cy="486"/>
              </a:xfrm>
            </p:grpSpPr>
            <p:sp>
              <p:nvSpPr>
                <p:cNvPr id="81" name="Freeform 245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82" name="Line 246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63" name="Group 247"/>
              <p:cNvGrpSpPr>
                <a:grpSpLocks/>
              </p:cNvGrpSpPr>
              <p:nvPr/>
            </p:nvGrpSpPr>
            <p:grpSpPr bwMode="auto">
              <a:xfrm>
                <a:off x="2127" y="1808"/>
                <a:ext cx="159" cy="486"/>
                <a:chOff x="1875" y="1805"/>
                <a:chExt cx="159" cy="486"/>
              </a:xfrm>
            </p:grpSpPr>
            <p:sp>
              <p:nvSpPr>
                <p:cNvPr id="79" name="Freeform 248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80" name="Line 249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64" name="Group 250"/>
              <p:cNvGrpSpPr>
                <a:grpSpLocks/>
              </p:cNvGrpSpPr>
              <p:nvPr/>
            </p:nvGrpSpPr>
            <p:grpSpPr bwMode="auto">
              <a:xfrm>
                <a:off x="2253" y="1808"/>
                <a:ext cx="159" cy="486"/>
                <a:chOff x="1875" y="1805"/>
                <a:chExt cx="159" cy="486"/>
              </a:xfrm>
            </p:grpSpPr>
            <p:sp>
              <p:nvSpPr>
                <p:cNvPr id="77" name="Freeform 251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78" name="Line 252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65" name="Group 253"/>
              <p:cNvGrpSpPr>
                <a:grpSpLocks/>
              </p:cNvGrpSpPr>
              <p:nvPr/>
            </p:nvGrpSpPr>
            <p:grpSpPr bwMode="auto">
              <a:xfrm>
                <a:off x="2385" y="1808"/>
                <a:ext cx="159" cy="486"/>
                <a:chOff x="1875" y="1805"/>
                <a:chExt cx="159" cy="486"/>
              </a:xfrm>
            </p:grpSpPr>
            <p:sp>
              <p:nvSpPr>
                <p:cNvPr id="75" name="Freeform 254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76" name="Line 255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66" name="Group 256"/>
              <p:cNvGrpSpPr>
                <a:grpSpLocks/>
              </p:cNvGrpSpPr>
              <p:nvPr/>
            </p:nvGrpSpPr>
            <p:grpSpPr bwMode="auto">
              <a:xfrm>
                <a:off x="2517" y="1808"/>
                <a:ext cx="159" cy="486"/>
                <a:chOff x="1875" y="1805"/>
                <a:chExt cx="159" cy="486"/>
              </a:xfrm>
            </p:grpSpPr>
            <p:sp>
              <p:nvSpPr>
                <p:cNvPr id="73" name="Freeform 257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74" name="Line 258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67" name="Group 259"/>
              <p:cNvGrpSpPr>
                <a:grpSpLocks/>
              </p:cNvGrpSpPr>
              <p:nvPr/>
            </p:nvGrpSpPr>
            <p:grpSpPr bwMode="auto">
              <a:xfrm>
                <a:off x="2652" y="1808"/>
                <a:ext cx="159" cy="486"/>
                <a:chOff x="1875" y="1805"/>
                <a:chExt cx="159" cy="486"/>
              </a:xfrm>
            </p:grpSpPr>
            <p:sp>
              <p:nvSpPr>
                <p:cNvPr id="71" name="Freeform 260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72" name="Line 261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grpSp>
            <p:nvGrpSpPr>
              <p:cNvPr id="68" name="Group 262"/>
              <p:cNvGrpSpPr>
                <a:grpSpLocks/>
              </p:cNvGrpSpPr>
              <p:nvPr/>
            </p:nvGrpSpPr>
            <p:grpSpPr bwMode="auto">
              <a:xfrm>
                <a:off x="2790" y="1808"/>
                <a:ext cx="159" cy="486"/>
                <a:chOff x="1875" y="1805"/>
                <a:chExt cx="159" cy="486"/>
              </a:xfrm>
            </p:grpSpPr>
            <p:sp>
              <p:nvSpPr>
                <p:cNvPr id="69" name="Freeform 263"/>
                <p:cNvSpPr>
                  <a:spLocks/>
                </p:cNvSpPr>
                <p:nvPr/>
              </p:nvSpPr>
              <p:spPr bwMode="auto">
                <a:xfrm>
                  <a:off x="1875" y="1805"/>
                  <a:ext cx="159" cy="486"/>
                </a:xfrm>
                <a:custGeom>
                  <a:avLst/>
                  <a:gdLst>
                    <a:gd name="T0" fmla="*/ 0 w 159"/>
                    <a:gd name="T1" fmla="*/ 37 h 486"/>
                    <a:gd name="T2" fmla="*/ 37 w 159"/>
                    <a:gd name="T3" fmla="*/ 18 h 486"/>
                    <a:gd name="T4" fmla="*/ 76 w 159"/>
                    <a:gd name="T5" fmla="*/ 143 h 486"/>
                    <a:gd name="T6" fmla="*/ 113 w 159"/>
                    <a:gd name="T7" fmla="*/ 436 h 486"/>
                    <a:gd name="T8" fmla="*/ 159 w 159"/>
                    <a:gd name="T9" fmla="*/ 442 h 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9" h="486">
                      <a:moveTo>
                        <a:pt x="0" y="37"/>
                      </a:moveTo>
                      <a:cubicBezTo>
                        <a:pt x="7" y="34"/>
                        <a:pt x="24" y="0"/>
                        <a:pt x="37" y="18"/>
                      </a:cubicBezTo>
                      <a:cubicBezTo>
                        <a:pt x="50" y="36"/>
                        <a:pt x="63" y="74"/>
                        <a:pt x="76" y="143"/>
                      </a:cubicBezTo>
                      <a:cubicBezTo>
                        <a:pt x="88" y="213"/>
                        <a:pt x="99" y="386"/>
                        <a:pt x="113" y="436"/>
                      </a:cubicBezTo>
                      <a:cubicBezTo>
                        <a:pt x="127" y="486"/>
                        <a:pt x="150" y="441"/>
                        <a:pt x="159" y="442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70" name="Line 264"/>
                <p:cNvSpPr>
                  <a:spLocks noChangeShapeType="1"/>
                </p:cNvSpPr>
                <p:nvPr/>
              </p:nvSpPr>
              <p:spPr bwMode="auto">
                <a:xfrm flipH="1" flipV="1">
                  <a:off x="1959" y="1995"/>
                  <a:ext cx="3" cy="4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</p:grpSp>
        <p:sp>
          <p:nvSpPr>
            <p:cNvPr id="54" name="Arc 265"/>
            <p:cNvSpPr>
              <a:spLocks/>
            </p:cNvSpPr>
            <p:nvPr/>
          </p:nvSpPr>
          <p:spPr bwMode="auto">
            <a:xfrm flipV="1">
              <a:off x="1668" y="720"/>
              <a:ext cx="208" cy="96"/>
            </a:xfrm>
            <a:custGeom>
              <a:avLst/>
              <a:gdLst>
                <a:gd name="T0" fmla="*/ 0 w 21600"/>
                <a:gd name="T1" fmla="*/ 0 h 21600"/>
                <a:gd name="T2" fmla="*/ 208 w 21600"/>
                <a:gd name="T3" fmla="*/ 96 h 21600"/>
                <a:gd name="T4" fmla="*/ 0 w 21600"/>
                <a:gd name="T5" fmla="*/ 9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5" name="Line 266"/>
            <p:cNvSpPr>
              <a:spLocks noChangeShapeType="1"/>
            </p:cNvSpPr>
            <p:nvPr/>
          </p:nvSpPr>
          <p:spPr bwMode="auto">
            <a:xfrm>
              <a:off x="1668" y="960"/>
              <a:ext cx="260" cy="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6" name="Arc 267"/>
            <p:cNvSpPr>
              <a:spLocks/>
            </p:cNvSpPr>
            <p:nvPr/>
          </p:nvSpPr>
          <p:spPr bwMode="auto">
            <a:xfrm>
              <a:off x="1668" y="1104"/>
              <a:ext cx="208" cy="144"/>
            </a:xfrm>
            <a:custGeom>
              <a:avLst/>
              <a:gdLst>
                <a:gd name="T0" fmla="*/ 0 w 21600"/>
                <a:gd name="T1" fmla="*/ 0 h 21600"/>
                <a:gd name="T2" fmla="*/ 208 w 21600"/>
                <a:gd name="T3" fmla="*/ 144 h 21600"/>
                <a:gd name="T4" fmla="*/ 0 w 21600"/>
                <a:gd name="T5" fmla="*/ 14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7" name="Arc 268"/>
            <p:cNvSpPr>
              <a:spLocks/>
            </p:cNvSpPr>
            <p:nvPr/>
          </p:nvSpPr>
          <p:spPr bwMode="auto">
            <a:xfrm flipH="1">
              <a:off x="0" y="1104"/>
              <a:ext cx="364" cy="96"/>
            </a:xfrm>
            <a:custGeom>
              <a:avLst/>
              <a:gdLst>
                <a:gd name="T0" fmla="*/ 0 w 21600"/>
                <a:gd name="T1" fmla="*/ 0 h 21600"/>
                <a:gd name="T2" fmla="*/ 364 w 21600"/>
                <a:gd name="T3" fmla="*/ 96 h 21600"/>
                <a:gd name="T4" fmla="*/ 0 w 21600"/>
                <a:gd name="T5" fmla="*/ 9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80008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8" name="Line 269"/>
            <p:cNvSpPr>
              <a:spLocks noChangeShapeType="1"/>
            </p:cNvSpPr>
            <p:nvPr/>
          </p:nvSpPr>
          <p:spPr bwMode="auto">
            <a:xfrm>
              <a:off x="0" y="960"/>
              <a:ext cx="364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9" name="Arc 270"/>
            <p:cNvSpPr>
              <a:spLocks/>
            </p:cNvSpPr>
            <p:nvPr/>
          </p:nvSpPr>
          <p:spPr bwMode="auto">
            <a:xfrm flipH="1" flipV="1">
              <a:off x="0" y="720"/>
              <a:ext cx="364" cy="96"/>
            </a:xfrm>
            <a:custGeom>
              <a:avLst/>
              <a:gdLst>
                <a:gd name="T0" fmla="*/ 0 w 21600"/>
                <a:gd name="T1" fmla="*/ 0 h 21600"/>
                <a:gd name="T2" fmla="*/ 364 w 21600"/>
                <a:gd name="T3" fmla="*/ 96 h 21600"/>
                <a:gd name="T4" fmla="*/ 0 w 21600"/>
                <a:gd name="T5" fmla="*/ 9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80008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sp>
        <p:nvSpPr>
          <p:cNvPr id="85" name="AutoShape 2"/>
          <p:cNvSpPr>
            <a:spLocks/>
          </p:cNvSpPr>
          <p:nvPr/>
        </p:nvSpPr>
        <p:spPr bwMode="auto">
          <a:xfrm>
            <a:off x="8150943" y="3020292"/>
            <a:ext cx="198730" cy="1016000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8362953" y="2868183"/>
                <a:ext cx="3169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en-US" altLang="zh-CN" sz="2400" b="1" dirty="0">
                    <a:latin typeface="SimHei" charset="-122"/>
                    <a:ea typeface="SimHei" charset="-122"/>
                    <a:cs typeface="SimHei" charset="-122"/>
                  </a:rPr>
                  <a:t>--</a:t>
                </a:r>
                <a:r>
                  <a:rPr lang="zh-CN" altLang="en-US" sz="2400" b="1" dirty="0">
                    <a:latin typeface="SimHei" charset="-122"/>
                    <a:ea typeface="SimHei" charset="-122"/>
                    <a:cs typeface="SimHei" charset="-122"/>
                  </a:rPr>
                  <a:t>单位长度线圈匝数</a:t>
                </a:r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3" y="2868183"/>
                <a:ext cx="316945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4667" r="-134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8362952" y="3275286"/>
                <a:ext cx="2858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𝝁</m:t>
                    </m:r>
                  </m:oMath>
                </a14:m>
                <a:r>
                  <a:rPr lang="en-US" altLang="zh-CN" sz="2400" b="1" dirty="0">
                    <a:latin typeface="SimHei" charset="-122"/>
                    <a:ea typeface="SimHei" charset="-122"/>
                    <a:cs typeface="SimHei" charset="-122"/>
                  </a:rPr>
                  <a:t>—</a:t>
                </a:r>
                <a:r>
                  <a:rPr lang="zh-CN" altLang="en-US" sz="2400" b="1" dirty="0">
                    <a:latin typeface="SimHei" charset="-122"/>
                    <a:ea typeface="SimHei" charset="-122"/>
                    <a:cs typeface="SimHei" charset="-122"/>
                  </a:rPr>
                  <a:t>填充介质磁导率</a:t>
                </a:r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2" y="3275286"/>
                <a:ext cx="2858475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640" t="-14474" r="-170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8362951" y="3682389"/>
                <a:ext cx="22365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𝑽</m:t>
                    </m:r>
                  </m:oMath>
                </a14:m>
                <a:r>
                  <a:rPr lang="en-US" altLang="zh-CN" sz="2400" b="1" dirty="0">
                    <a:latin typeface="SimHei" charset="-122"/>
                    <a:ea typeface="SimHei" charset="-122"/>
                    <a:cs typeface="SimHei" charset="-122"/>
                  </a:rPr>
                  <a:t>—</a:t>
                </a:r>
                <a:r>
                  <a:rPr lang="zh-CN" altLang="en-US" sz="2400" b="1" dirty="0">
                    <a:latin typeface="SimHei" charset="-122"/>
                    <a:ea typeface="SimHei" charset="-122"/>
                    <a:cs typeface="SimHei" charset="-122"/>
                  </a:rPr>
                  <a:t>螺线管体积</a:t>
                </a: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1" y="3682389"/>
                <a:ext cx="223651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545" t="-14474" r="-299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915632" y="2275486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32" y="2275486"/>
                <a:ext cx="605935" cy="67710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526677" y="2180872"/>
                <a:ext cx="2537105" cy="806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677" y="2180872"/>
                <a:ext cx="2537105" cy="8066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4062953" y="2122078"/>
                <a:ext cx="1853071" cy="9431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𝜇</m:t>
                                  </m:r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𝑛𝐼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</m:den>
                      </m:f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953" y="2122078"/>
                <a:ext cx="1853071" cy="9431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1176162" y="3983495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162" y="3983495"/>
                <a:ext cx="605935" cy="67710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1899343" y="3750973"/>
                <a:ext cx="2115579" cy="107785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</m:den>
                      </m:f>
                      <m:r>
                        <a:rPr lang="en-US" altLang="zh-CN" sz="32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343" y="3750973"/>
                <a:ext cx="2115579" cy="107785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4441084" y="3136220"/>
                <a:ext cx="16299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𝑛𝐼</m:t>
                      </m:r>
                    </m:oMath>
                  </m:oMathPara>
                </a14:m>
                <a:endParaRPr lang="zh-CN" altLang="en-US" sz="2800" b="1" dirty="0">
                  <a:solidFill>
                    <a:srgbClr val="3333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084" y="3136220"/>
                <a:ext cx="162993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本框 94"/>
          <p:cNvSpPr txBox="1"/>
          <p:nvPr/>
        </p:nvSpPr>
        <p:spPr>
          <a:xfrm>
            <a:off x="299918" y="3075188"/>
            <a:ext cx="409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长直螺线管内的磁场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: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99917" y="4843973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磁能储存在磁场中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5047598" y="4843973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类比：静电能储存在静电场中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4375582" y="4029661"/>
                <a:ext cx="37481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𝑽</m:t>
                    </m:r>
                  </m:oMath>
                </a14:m>
                <a:r>
                  <a:rPr lang="en-US" altLang="zh-CN" sz="3200" b="1" dirty="0">
                    <a:solidFill>
                      <a:srgbClr val="3333FF"/>
                    </a:solidFill>
                    <a:latin typeface="SimHei" charset="-122"/>
                    <a:ea typeface="SimHei" charset="-122"/>
                    <a:cs typeface="SimHei" charset="-122"/>
                  </a:rPr>
                  <a:t>--</a:t>
                </a:r>
                <a:r>
                  <a:rPr lang="zh-CN" altLang="en-US" sz="3200" b="1" dirty="0">
                    <a:solidFill>
                      <a:srgbClr val="3333FF"/>
                    </a:solidFill>
                    <a:latin typeface="SimHei" charset="-122"/>
                    <a:ea typeface="SimHei" charset="-122"/>
                    <a:cs typeface="SimHei" charset="-122"/>
                  </a:rPr>
                  <a:t>磁场空间的体积</a:t>
                </a:r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582" y="4029661"/>
                <a:ext cx="3748142" cy="584775"/>
              </a:xfrm>
              <a:prstGeom prst="rect">
                <a:avLst/>
              </a:prstGeom>
              <a:blipFill rotWithShape="0">
                <a:blip r:embed="rId14"/>
                <a:stretch>
                  <a:fillRect t="-16667" r="-308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文本框 100"/>
          <p:cNvSpPr txBox="1"/>
          <p:nvPr/>
        </p:nvSpPr>
        <p:spPr>
          <a:xfrm>
            <a:off x="299917" y="5658285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定义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磁场能量密度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4073085" y="5484614"/>
                <a:ext cx="1533497" cy="9431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85" y="5484614"/>
                <a:ext cx="1533497" cy="9431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/>
          <p:cNvSpPr txBox="1"/>
          <p:nvPr/>
        </p:nvSpPr>
        <p:spPr>
          <a:xfrm>
            <a:off x="5935074" y="5658285"/>
            <a:ext cx="492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单位体积内的磁场能量</a:t>
            </a:r>
          </a:p>
        </p:txBody>
      </p:sp>
    </p:spTree>
    <p:extLst>
      <p:ext uri="{BB962C8B-B14F-4D97-AF65-F5344CB8AC3E}">
        <p14:creationId xmlns:p14="http://schemas.microsoft.com/office/powerpoint/2010/main" val="190670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 animBg="1"/>
      <p:bldP spid="85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 animBg="1"/>
      <p:bldP spid="94" grpId="0"/>
      <p:bldP spid="95" grpId="0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6317" y="764942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磁场能量密度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89958" y="506211"/>
                <a:ext cx="1753237" cy="10778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58" y="506211"/>
                <a:ext cx="1753237" cy="1077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550345" y="786289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磁场强度</a:t>
            </a:r>
            <a:r>
              <a:rPr lang="en-US" altLang="zh-CN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endParaRPr lang="zh-CN" altLang="en-US" sz="3200" b="1" dirty="0">
              <a:solidFill>
                <a:srgbClr val="3333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032177" y="585849"/>
                <a:ext cx="1190198" cy="985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𝑯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num>
                        <m:den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177" y="585849"/>
                <a:ext cx="1190198" cy="9856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13472" y="2023020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472" y="2023020"/>
                <a:ext cx="605935" cy="6771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628177" y="1882110"/>
                <a:ext cx="2520370" cy="921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zh-CN" altLang="en-US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𝑩</m:t>
                          </m:r>
                        </m:e>
                      </m:acc>
                      <m:r>
                        <a:rPr lang="en-US" altLang="zh-CN" sz="32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32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𝑯</m:t>
                          </m:r>
                        </m:e>
                      </m:acc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177" y="1882110"/>
                <a:ext cx="2520370" cy="921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539735" y="3041709"/>
            <a:ext cx="5336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对任意形式的磁场都成立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06317" y="3864099"/>
                <a:ext cx="97209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对任意非均匀磁场，空间某一体积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𝑽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内总的磁场能量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7" y="3864099"/>
                <a:ext cx="9720931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630" t="-16667" r="-37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13472" y="4616156"/>
                <a:ext cx="3047309" cy="11500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𝑑𝑉</m:t>
                      </m:r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472" y="4616156"/>
                <a:ext cx="3047309" cy="11500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860145" y="4616156"/>
                <a:ext cx="3075457" cy="11500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2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32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𝑯</m:t>
                              </m:r>
                            </m:e>
                          </m:acc>
                        </m:e>
                      </m:nary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𝑑𝑉</m:t>
                      </m:r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145" y="4616156"/>
                <a:ext cx="3075457" cy="11500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55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9918" y="282502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三 磁能与自感系数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99918" y="867277"/>
                <a:ext cx="33009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若已知自感系数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18" y="867277"/>
                <a:ext cx="3300904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4613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>
            <a:off x="3679139" y="1044210"/>
            <a:ext cx="452582" cy="230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53346" y="700837"/>
                <a:ext cx="192212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46" y="700837"/>
                <a:ext cx="1922129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396338" y="867276"/>
                <a:ext cx="28486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反之，已知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338" y="867276"/>
                <a:ext cx="2848600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5342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箭头 6"/>
          <p:cNvSpPr/>
          <p:nvPr/>
        </p:nvSpPr>
        <p:spPr>
          <a:xfrm>
            <a:off x="9365968" y="1053444"/>
            <a:ext cx="452582" cy="230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966035" y="936828"/>
                <a:ext cx="43762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𝑳</m:t>
                      </m:r>
                    </m:oMath>
                  </m:oMathPara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035" y="936828"/>
                <a:ext cx="437620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99918" y="1516704"/>
                <a:ext cx="1126526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：两根平行输电线相距为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𝒅</m:t>
                        </m:r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≫</m:t>
                        </m:r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，若维持电流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不变，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求 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→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𝒅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时，磁力做的功；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   (2)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磁能的变化。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18" y="1516704"/>
                <a:ext cx="11265263" cy="1384995"/>
              </a:xfrm>
              <a:prstGeom prst="rect">
                <a:avLst/>
              </a:prstGeom>
              <a:blipFill rotWithShape="0">
                <a:blip r:embed="rId6"/>
                <a:stretch>
                  <a:fillRect l="-1082" t="-5727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299918" y="284628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47922" y="2855947"/>
            <a:ext cx="6680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(1)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根据安培定律，单位长度内导线受力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圆柱形 11"/>
          <p:cNvSpPr/>
          <p:nvPr/>
        </p:nvSpPr>
        <p:spPr>
          <a:xfrm>
            <a:off x="8986980" y="2696184"/>
            <a:ext cx="144000" cy="2520000"/>
          </a:xfrm>
          <a:prstGeom prst="can">
            <a:avLst>
              <a:gd name="adj" fmla="val 49444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圆柱形 12"/>
          <p:cNvSpPr/>
          <p:nvPr/>
        </p:nvSpPr>
        <p:spPr>
          <a:xfrm>
            <a:off x="10112220" y="2696184"/>
            <a:ext cx="144000" cy="2520000"/>
          </a:xfrm>
          <a:prstGeom prst="can">
            <a:avLst>
              <a:gd name="adj" fmla="val 49444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圆柱形 13"/>
          <p:cNvSpPr/>
          <p:nvPr/>
        </p:nvSpPr>
        <p:spPr>
          <a:xfrm>
            <a:off x="10911749" y="2696184"/>
            <a:ext cx="144000" cy="2520000"/>
          </a:xfrm>
          <a:prstGeom prst="can">
            <a:avLst>
              <a:gd name="adj" fmla="val 49444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9058980" y="2272142"/>
            <a:ext cx="0" cy="460986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0189159" y="2275187"/>
            <a:ext cx="0" cy="4608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0989817" y="2272328"/>
            <a:ext cx="0" cy="4608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9113953" y="2234486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953" y="2234486"/>
                <a:ext cx="28854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511" r="-1063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221038" y="2245370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038" y="2245370"/>
                <a:ext cx="28854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511" r="-10638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106953" y="3360267"/>
                <a:ext cx="2471318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53" y="3360267"/>
                <a:ext cx="2471318" cy="100424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647387" y="3459075"/>
                <a:ext cx="1345881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87" y="3459075"/>
                <a:ext cx="1345881" cy="8066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>
            <a:off x="10180448" y="3912952"/>
            <a:ext cx="5760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440649" y="3997115"/>
                <a:ext cx="351057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649" y="3997115"/>
                <a:ext cx="351057" cy="4140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/>
          <p:cNvCxnSpPr/>
          <p:nvPr/>
        </p:nvCxnSpPr>
        <p:spPr>
          <a:xfrm flipV="1">
            <a:off x="9038739" y="4951197"/>
            <a:ext cx="1152000" cy="0"/>
          </a:xfrm>
          <a:prstGeom prst="straightConnector1">
            <a:avLst/>
          </a:prstGeom>
          <a:ln w="3175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474850" y="4766531"/>
                <a:ext cx="3526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850" y="4766531"/>
                <a:ext cx="35266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8621" r="-8621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/>
          <p:cNvCxnSpPr/>
          <p:nvPr/>
        </p:nvCxnSpPr>
        <p:spPr>
          <a:xfrm>
            <a:off x="9066328" y="5406019"/>
            <a:ext cx="1924769" cy="14750"/>
          </a:xfrm>
          <a:prstGeom prst="straightConnector1">
            <a:avLst/>
          </a:prstGeom>
          <a:ln w="3175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9833142" y="5239825"/>
                <a:ext cx="4328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</m:t>
                      </m:r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′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3142" y="5239825"/>
                <a:ext cx="43281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8451" r="-9859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/>
          <p:cNvCxnSpPr/>
          <p:nvPr/>
        </p:nvCxnSpPr>
        <p:spPr>
          <a:xfrm>
            <a:off x="9064433" y="5280491"/>
            <a:ext cx="0" cy="288000"/>
          </a:xfrm>
          <a:prstGeom prst="line">
            <a:avLst/>
          </a:prstGeom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994873" y="5276769"/>
            <a:ext cx="0" cy="288000"/>
          </a:xfrm>
          <a:prstGeom prst="line">
            <a:avLst/>
          </a:prstGeom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437448" y="435578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磁场力做的功为：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692144" y="4961906"/>
                <a:ext cx="4442305" cy="1063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𝑭</m:t>
                              </m:r>
                            </m:e>
                          </m:acc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𝒓</m:t>
                          </m:r>
                        </m:e>
                      </m:acc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144" y="4961906"/>
                <a:ext cx="4442305" cy="106317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172292" y="5032052"/>
                <a:ext cx="1932516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92" y="5032052"/>
                <a:ext cx="1932516" cy="87562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95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20" grpId="0"/>
      <p:bldP spid="21" grpId="0"/>
      <p:bldP spid="15" grpId="0"/>
      <p:bldP spid="22" grpId="0"/>
      <p:bldP spid="25" grpId="0"/>
      <p:bldP spid="28" grpId="0" animBg="1"/>
      <p:bldP spid="30" grpId="0" animBg="1"/>
      <p:bldP spid="37" grpId="0"/>
      <p:bldP spid="38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7953809" y="895061"/>
            <a:ext cx="3000519" cy="2337666"/>
            <a:chOff x="3643" y="686"/>
            <a:chExt cx="1678" cy="1235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3643" y="967"/>
              <a:ext cx="1678" cy="954"/>
              <a:chOff x="3776" y="1961"/>
              <a:chExt cx="1678" cy="954"/>
            </a:xfrm>
          </p:grpSpPr>
          <p:sp>
            <p:nvSpPr>
              <p:cNvPr id="6" name="Arc 15"/>
              <p:cNvSpPr>
                <a:spLocks/>
              </p:cNvSpPr>
              <p:nvPr/>
            </p:nvSpPr>
            <p:spPr bwMode="auto">
              <a:xfrm flipH="1" flipV="1">
                <a:off x="4093" y="1961"/>
                <a:ext cx="318" cy="652"/>
              </a:xfrm>
              <a:custGeom>
                <a:avLst/>
                <a:gdLst>
                  <a:gd name="T0" fmla="*/ 2 w 43200"/>
                  <a:gd name="T1" fmla="*/ 0 h 42276"/>
                  <a:gd name="T2" fmla="*/ 1 w 43200"/>
                  <a:gd name="T3" fmla="*/ 0 h 42276"/>
                  <a:gd name="T4" fmla="*/ 1 w 43200"/>
                  <a:gd name="T5" fmla="*/ 5 h 42276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2276"/>
                  <a:gd name="T11" fmla="*/ 43200 w 43200"/>
                  <a:gd name="T12" fmla="*/ 42276 h 42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2276" fill="none" extrusionOk="0">
                    <a:moveTo>
                      <a:pt x="30449" y="971"/>
                    </a:moveTo>
                    <a:cubicBezTo>
                      <a:pt x="38208" y="4456"/>
                      <a:pt x="43200" y="12170"/>
                      <a:pt x="43200" y="20676"/>
                    </a:cubicBezTo>
                    <a:cubicBezTo>
                      <a:pt x="43200" y="32605"/>
                      <a:pt x="33529" y="42276"/>
                      <a:pt x="21600" y="42276"/>
                    </a:cubicBezTo>
                    <a:cubicBezTo>
                      <a:pt x="9670" y="42276"/>
                      <a:pt x="0" y="32605"/>
                      <a:pt x="0" y="20676"/>
                    </a:cubicBezTo>
                    <a:cubicBezTo>
                      <a:pt x="-1" y="11153"/>
                      <a:pt x="6235" y="2755"/>
                      <a:pt x="15349" y="-1"/>
                    </a:cubicBezTo>
                  </a:path>
                  <a:path w="43200" h="42276" stroke="0" extrusionOk="0">
                    <a:moveTo>
                      <a:pt x="30449" y="971"/>
                    </a:moveTo>
                    <a:cubicBezTo>
                      <a:pt x="38208" y="4456"/>
                      <a:pt x="43200" y="12170"/>
                      <a:pt x="43200" y="20676"/>
                    </a:cubicBezTo>
                    <a:cubicBezTo>
                      <a:pt x="43200" y="32605"/>
                      <a:pt x="33529" y="42276"/>
                      <a:pt x="21600" y="42276"/>
                    </a:cubicBezTo>
                    <a:cubicBezTo>
                      <a:pt x="9670" y="42276"/>
                      <a:pt x="0" y="32605"/>
                      <a:pt x="0" y="20676"/>
                    </a:cubicBezTo>
                    <a:cubicBezTo>
                      <a:pt x="-1" y="11153"/>
                      <a:pt x="6235" y="2755"/>
                      <a:pt x="15349" y="-1"/>
                    </a:cubicBezTo>
                    <a:lnTo>
                      <a:pt x="21600" y="20676"/>
                    </a:lnTo>
                    <a:lnTo>
                      <a:pt x="30449" y="971"/>
                    </a:lnTo>
                    <a:close/>
                  </a:path>
                </a:pathLst>
              </a:cu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7" name="Arc 16"/>
              <p:cNvSpPr>
                <a:spLocks/>
              </p:cNvSpPr>
              <p:nvPr/>
            </p:nvSpPr>
            <p:spPr bwMode="auto">
              <a:xfrm flipH="1" flipV="1">
                <a:off x="4139" y="1963"/>
                <a:ext cx="317" cy="664"/>
              </a:xfrm>
              <a:custGeom>
                <a:avLst/>
                <a:gdLst>
                  <a:gd name="T0" fmla="*/ 1 w 43200"/>
                  <a:gd name="T1" fmla="*/ 0 h 43123"/>
                  <a:gd name="T2" fmla="*/ 1 w 43200"/>
                  <a:gd name="T3" fmla="*/ 0 h 43123"/>
                  <a:gd name="T4" fmla="*/ 1 w 43200"/>
                  <a:gd name="T5" fmla="*/ 5 h 43123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123"/>
                  <a:gd name="T11" fmla="*/ 43200 w 43200"/>
                  <a:gd name="T12" fmla="*/ 43123 h 431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123" fill="none" extrusionOk="0">
                    <a:moveTo>
                      <a:pt x="23422" y="0"/>
                    </a:moveTo>
                    <a:cubicBezTo>
                      <a:pt x="34605" y="947"/>
                      <a:pt x="43200" y="10300"/>
                      <a:pt x="43200" y="21523"/>
                    </a:cubicBezTo>
                    <a:cubicBezTo>
                      <a:pt x="43200" y="33452"/>
                      <a:pt x="33529" y="43123"/>
                      <a:pt x="21600" y="43123"/>
                    </a:cubicBezTo>
                    <a:cubicBezTo>
                      <a:pt x="9670" y="43123"/>
                      <a:pt x="0" y="33452"/>
                      <a:pt x="0" y="21523"/>
                    </a:cubicBezTo>
                    <a:cubicBezTo>
                      <a:pt x="-1" y="11183"/>
                      <a:pt x="7327" y="2293"/>
                      <a:pt x="17477" y="320"/>
                    </a:cubicBezTo>
                  </a:path>
                  <a:path w="43200" h="43123" stroke="0" extrusionOk="0">
                    <a:moveTo>
                      <a:pt x="23422" y="0"/>
                    </a:moveTo>
                    <a:cubicBezTo>
                      <a:pt x="34605" y="947"/>
                      <a:pt x="43200" y="10300"/>
                      <a:pt x="43200" y="21523"/>
                    </a:cubicBezTo>
                    <a:cubicBezTo>
                      <a:pt x="43200" y="33452"/>
                      <a:pt x="33529" y="43123"/>
                      <a:pt x="21600" y="43123"/>
                    </a:cubicBezTo>
                    <a:cubicBezTo>
                      <a:pt x="9670" y="43123"/>
                      <a:pt x="0" y="33452"/>
                      <a:pt x="0" y="21523"/>
                    </a:cubicBezTo>
                    <a:cubicBezTo>
                      <a:pt x="-1" y="11183"/>
                      <a:pt x="7327" y="2293"/>
                      <a:pt x="17477" y="320"/>
                    </a:cubicBezTo>
                    <a:lnTo>
                      <a:pt x="21600" y="21523"/>
                    </a:lnTo>
                    <a:lnTo>
                      <a:pt x="23422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8" name="Arc 17"/>
              <p:cNvSpPr>
                <a:spLocks/>
              </p:cNvSpPr>
              <p:nvPr/>
            </p:nvSpPr>
            <p:spPr bwMode="auto">
              <a:xfrm flipH="1" flipV="1">
                <a:off x="4184" y="1962"/>
                <a:ext cx="279" cy="664"/>
              </a:xfrm>
              <a:custGeom>
                <a:avLst/>
                <a:gdLst>
                  <a:gd name="T0" fmla="*/ 1 w 38073"/>
                  <a:gd name="T1" fmla="*/ 0 h 43166"/>
                  <a:gd name="T2" fmla="*/ 0 w 38073"/>
                  <a:gd name="T3" fmla="*/ 8 h 43166"/>
                  <a:gd name="T4" fmla="*/ 1 w 38073"/>
                  <a:gd name="T5" fmla="*/ 5 h 43166"/>
                  <a:gd name="T6" fmla="*/ 0 60000 65536"/>
                  <a:gd name="T7" fmla="*/ 0 60000 65536"/>
                  <a:gd name="T8" fmla="*/ 0 60000 65536"/>
                  <a:gd name="T9" fmla="*/ 0 w 38073"/>
                  <a:gd name="T10" fmla="*/ 0 h 43166"/>
                  <a:gd name="T11" fmla="*/ 38073 w 38073"/>
                  <a:gd name="T12" fmla="*/ 43166 h 431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073" h="43166" fill="none" extrusionOk="0">
                    <a:moveTo>
                      <a:pt x="17687" y="0"/>
                    </a:moveTo>
                    <a:cubicBezTo>
                      <a:pt x="29127" y="644"/>
                      <a:pt x="38073" y="10108"/>
                      <a:pt x="38073" y="21566"/>
                    </a:cubicBezTo>
                    <a:cubicBezTo>
                      <a:pt x="38073" y="33495"/>
                      <a:pt x="28402" y="43166"/>
                      <a:pt x="16473" y="43166"/>
                    </a:cubicBezTo>
                    <a:cubicBezTo>
                      <a:pt x="10127" y="43166"/>
                      <a:pt x="4103" y="40376"/>
                      <a:pt x="-1" y="35537"/>
                    </a:cubicBezTo>
                  </a:path>
                  <a:path w="38073" h="43166" stroke="0" extrusionOk="0">
                    <a:moveTo>
                      <a:pt x="17687" y="0"/>
                    </a:moveTo>
                    <a:cubicBezTo>
                      <a:pt x="29127" y="644"/>
                      <a:pt x="38073" y="10108"/>
                      <a:pt x="38073" y="21566"/>
                    </a:cubicBezTo>
                    <a:cubicBezTo>
                      <a:pt x="38073" y="33495"/>
                      <a:pt x="28402" y="43166"/>
                      <a:pt x="16473" y="43166"/>
                    </a:cubicBezTo>
                    <a:cubicBezTo>
                      <a:pt x="10127" y="43166"/>
                      <a:pt x="4103" y="40376"/>
                      <a:pt x="-1" y="35537"/>
                    </a:cubicBezTo>
                    <a:lnTo>
                      <a:pt x="16473" y="21566"/>
                    </a:lnTo>
                    <a:lnTo>
                      <a:pt x="17687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9" name="Line 18"/>
              <p:cNvSpPr>
                <a:spLocks noChangeShapeType="1"/>
              </p:cNvSpPr>
              <p:nvPr/>
            </p:nvSpPr>
            <p:spPr bwMode="auto">
              <a:xfrm flipV="1">
                <a:off x="3776" y="2596"/>
                <a:ext cx="408" cy="228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0" name="Arc 19"/>
              <p:cNvSpPr>
                <a:spLocks/>
              </p:cNvSpPr>
              <p:nvPr/>
            </p:nvSpPr>
            <p:spPr bwMode="auto">
              <a:xfrm flipH="1" flipV="1">
                <a:off x="4290" y="1962"/>
                <a:ext cx="211" cy="680"/>
              </a:xfrm>
              <a:custGeom>
                <a:avLst/>
                <a:gdLst>
                  <a:gd name="T0" fmla="*/ 2 w 28794"/>
                  <a:gd name="T1" fmla="*/ 11 h 40856"/>
                  <a:gd name="T2" fmla="*/ 1 w 28794"/>
                  <a:gd name="T3" fmla="*/ 0 h 40856"/>
                  <a:gd name="T4" fmla="*/ 1 w 28794"/>
                  <a:gd name="T5" fmla="*/ 5 h 40856"/>
                  <a:gd name="T6" fmla="*/ 0 60000 65536"/>
                  <a:gd name="T7" fmla="*/ 0 60000 65536"/>
                  <a:gd name="T8" fmla="*/ 0 60000 65536"/>
                  <a:gd name="T9" fmla="*/ 0 w 28794"/>
                  <a:gd name="T10" fmla="*/ 0 h 40856"/>
                  <a:gd name="T11" fmla="*/ 28794 w 28794"/>
                  <a:gd name="T12" fmla="*/ 40856 h 408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94" h="40856" fill="none" extrusionOk="0">
                    <a:moveTo>
                      <a:pt x="28793" y="39622"/>
                    </a:moveTo>
                    <a:cubicBezTo>
                      <a:pt x="26483" y="40438"/>
                      <a:pt x="24050" y="40855"/>
                      <a:pt x="21600" y="40856"/>
                    </a:cubicBezTo>
                    <a:cubicBezTo>
                      <a:pt x="9670" y="40856"/>
                      <a:pt x="0" y="31185"/>
                      <a:pt x="0" y="19256"/>
                    </a:cubicBezTo>
                    <a:cubicBezTo>
                      <a:pt x="-1" y="11125"/>
                      <a:pt x="4565" y="3684"/>
                      <a:pt x="11813" y="0"/>
                    </a:cubicBezTo>
                  </a:path>
                  <a:path w="28794" h="40856" stroke="0" extrusionOk="0">
                    <a:moveTo>
                      <a:pt x="28793" y="39622"/>
                    </a:moveTo>
                    <a:cubicBezTo>
                      <a:pt x="26483" y="40438"/>
                      <a:pt x="24050" y="40855"/>
                      <a:pt x="21600" y="40856"/>
                    </a:cubicBezTo>
                    <a:cubicBezTo>
                      <a:pt x="9670" y="40856"/>
                      <a:pt x="0" y="31185"/>
                      <a:pt x="0" y="19256"/>
                    </a:cubicBezTo>
                    <a:cubicBezTo>
                      <a:pt x="-1" y="11125"/>
                      <a:pt x="4565" y="3684"/>
                      <a:pt x="11813" y="0"/>
                    </a:cubicBezTo>
                    <a:lnTo>
                      <a:pt x="21600" y="19256"/>
                    </a:lnTo>
                    <a:lnTo>
                      <a:pt x="28793" y="39622"/>
                    </a:lnTo>
                    <a:close/>
                  </a:path>
                </a:pathLst>
              </a:cu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1" name="Line 20"/>
              <p:cNvSpPr>
                <a:spLocks noChangeShapeType="1"/>
              </p:cNvSpPr>
              <p:nvPr/>
            </p:nvSpPr>
            <p:spPr bwMode="auto">
              <a:xfrm flipV="1">
                <a:off x="4003" y="2642"/>
                <a:ext cx="408" cy="273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2" name="Arc 21"/>
              <p:cNvSpPr>
                <a:spLocks/>
              </p:cNvSpPr>
              <p:nvPr/>
            </p:nvSpPr>
            <p:spPr bwMode="auto">
              <a:xfrm flipH="1" flipV="1">
                <a:off x="4750" y="1966"/>
                <a:ext cx="159" cy="647"/>
              </a:xfrm>
              <a:custGeom>
                <a:avLst/>
                <a:gdLst>
                  <a:gd name="T0" fmla="*/ 1 w 21600"/>
                  <a:gd name="T1" fmla="*/ 10 h 41980"/>
                  <a:gd name="T2" fmla="*/ 1 w 21600"/>
                  <a:gd name="T3" fmla="*/ 0 h 41980"/>
                  <a:gd name="T4" fmla="*/ 1 w 21600"/>
                  <a:gd name="T5" fmla="*/ 5 h 4198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980"/>
                  <a:gd name="T11" fmla="*/ 21600 w 21600"/>
                  <a:gd name="T12" fmla="*/ 41980 h 419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980" fill="none" extrusionOk="0">
                    <a:moveTo>
                      <a:pt x="18036" y="41979"/>
                    </a:moveTo>
                    <a:cubicBezTo>
                      <a:pt x="7626" y="40238"/>
                      <a:pt x="0" y="31229"/>
                      <a:pt x="0" y="20676"/>
                    </a:cubicBezTo>
                    <a:cubicBezTo>
                      <a:pt x="-1" y="11153"/>
                      <a:pt x="6235" y="2755"/>
                      <a:pt x="15349" y="-1"/>
                    </a:cubicBezTo>
                  </a:path>
                  <a:path w="21600" h="41980" stroke="0" extrusionOk="0">
                    <a:moveTo>
                      <a:pt x="18036" y="41979"/>
                    </a:moveTo>
                    <a:cubicBezTo>
                      <a:pt x="7626" y="40238"/>
                      <a:pt x="0" y="31229"/>
                      <a:pt x="0" y="20676"/>
                    </a:cubicBezTo>
                    <a:cubicBezTo>
                      <a:pt x="-1" y="11153"/>
                      <a:pt x="6235" y="2755"/>
                      <a:pt x="15349" y="-1"/>
                    </a:cubicBezTo>
                    <a:lnTo>
                      <a:pt x="21600" y="20676"/>
                    </a:lnTo>
                    <a:lnTo>
                      <a:pt x="18036" y="41979"/>
                    </a:lnTo>
                    <a:close/>
                  </a:path>
                </a:pathLst>
              </a:custGeom>
              <a:noFill/>
              <a:ln w="28575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3" name="Arc 22"/>
              <p:cNvSpPr>
                <a:spLocks/>
              </p:cNvSpPr>
              <p:nvPr/>
            </p:nvSpPr>
            <p:spPr bwMode="auto">
              <a:xfrm flipH="1" flipV="1">
                <a:off x="4638" y="1964"/>
                <a:ext cx="317" cy="664"/>
              </a:xfrm>
              <a:custGeom>
                <a:avLst/>
                <a:gdLst>
                  <a:gd name="T0" fmla="*/ 1 w 43200"/>
                  <a:gd name="T1" fmla="*/ 0 h 43123"/>
                  <a:gd name="T2" fmla="*/ 1 w 43200"/>
                  <a:gd name="T3" fmla="*/ 0 h 43123"/>
                  <a:gd name="T4" fmla="*/ 1 w 43200"/>
                  <a:gd name="T5" fmla="*/ 5 h 43123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123"/>
                  <a:gd name="T11" fmla="*/ 43200 w 43200"/>
                  <a:gd name="T12" fmla="*/ 43123 h 431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123" fill="none" extrusionOk="0">
                    <a:moveTo>
                      <a:pt x="23422" y="0"/>
                    </a:moveTo>
                    <a:cubicBezTo>
                      <a:pt x="34605" y="947"/>
                      <a:pt x="43200" y="10300"/>
                      <a:pt x="43200" y="21523"/>
                    </a:cubicBezTo>
                    <a:cubicBezTo>
                      <a:pt x="43200" y="33452"/>
                      <a:pt x="33529" y="43123"/>
                      <a:pt x="21600" y="43123"/>
                    </a:cubicBezTo>
                    <a:cubicBezTo>
                      <a:pt x="9670" y="43123"/>
                      <a:pt x="0" y="33452"/>
                      <a:pt x="0" y="21523"/>
                    </a:cubicBezTo>
                    <a:cubicBezTo>
                      <a:pt x="-1" y="11183"/>
                      <a:pt x="7327" y="2293"/>
                      <a:pt x="17477" y="320"/>
                    </a:cubicBezTo>
                  </a:path>
                  <a:path w="43200" h="43123" stroke="0" extrusionOk="0">
                    <a:moveTo>
                      <a:pt x="23422" y="0"/>
                    </a:moveTo>
                    <a:cubicBezTo>
                      <a:pt x="34605" y="947"/>
                      <a:pt x="43200" y="10300"/>
                      <a:pt x="43200" y="21523"/>
                    </a:cubicBezTo>
                    <a:cubicBezTo>
                      <a:pt x="43200" y="33452"/>
                      <a:pt x="33529" y="43123"/>
                      <a:pt x="21600" y="43123"/>
                    </a:cubicBezTo>
                    <a:cubicBezTo>
                      <a:pt x="9670" y="43123"/>
                      <a:pt x="0" y="33452"/>
                      <a:pt x="0" y="21523"/>
                    </a:cubicBezTo>
                    <a:cubicBezTo>
                      <a:pt x="-1" y="11183"/>
                      <a:pt x="7327" y="2293"/>
                      <a:pt x="17477" y="320"/>
                    </a:cubicBezTo>
                    <a:lnTo>
                      <a:pt x="21600" y="21523"/>
                    </a:lnTo>
                    <a:lnTo>
                      <a:pt x="23422" y="0"/>
                    </a:lnTo>
                    <a:close/>
                  </a:path>
                </a:pathLst>
              </a:custGeom>
              <a:noFill/>
              <a:ln w="28575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4" name="Arc 23"/>
              <p:cNvSpPr>
                <a:spLocks/>
              </p:cNvSpPr>
              <p:nvPr/>
            </p:nvSpPr>
            <p:spPr bwMode="auto">
              <a:xfrm flipH="1" flipV="1">
                <a:off x="4683" y="1962"/>
                <a:ext cx="279" cy="663"/>
              </a:xfrm>
              <a:custGeom>
                <a:avLst/>
                <a:gdLst>
                  <a:gd name="T0" fmla="*/ 1 w 38073"/>
                  <a:gd name="T1" fmla="*/ 0 h 43054"/>
                  <a:gd name="T2" fmla="*/ 0 w 38073"/>
                  <a:gd name="T3" fmla="*/ 8 h 43054"/>
                  <a:gd name="T4" fmla="*/ 1 w 38073"/>
                  <a:gd name="T5" fmla="*/ 5 h 43054"/>
                  <a:gd name="T6" fmla="*/ 0 60000 65536"/>
                  <a:gd name="T7" fmla="*/ 0 60000 65536"/>
                  <a:gd name="T8" fmla="*/ 0 60000 65536"/>
                  <a:gd name="T9" fmla="*/ 0 w 38073"/>
                  <a:gd name="T10" fmla="*/ 0 h 43054"/>
                  <a:gd name="T11" fmla="*/ 38073 w 38073"/>
                  <a:gd name="T12" fmla="*/ 43054 h 430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073" h="43054" fill="none" extrusionOk="0">
                    <a:moveTo>
                      <a:pt x="18981" y="0"/>
                    </a:moveTo>
                    <a:cubicBezTo>
                      <a:pt x="29866" y="1273"/>
                      <a:pt x="38073" y="10495"/>
                      <a:pt x="38073" y="21454"/>
                    </a:cubicBezTo>
                    <a:cubicBezTo>
                      <a:pt x="38073" y="33383"/>
                      <a:pt x="28402" y="43054"/>
                      <a:pt x="16473" y="43054"/>
                    </a:cubicBezTo>
                    <a:cubicBezTo>
                      <a:pt x="10127" y="43054"/>
                      <a:pt x="4103" y="40264"/>
                      <a:pt x="-1" y="35425"/>
                    </a:cubicBezTo>
                  </a:path>
                  <a:path w="38073" h="43054" stroke="0" extrusionOk="0">
                    <a:moveTo>
                      <a:pt x="18981" y="0"/>
                    </a:moveTo>
                    <a:cubicBezTo>
                      <a:pt x="29866" y="1273"/>
                      <a:pt x="38073" y="10495"/>
                      <a:pt x="38073" y="21454"/>
                    </a:cubicBezTo>
                    <a:cubicBezTo>
                      <a:pt x="38073" y="33383"/>
                      <a:pt x="28402" y="43054"/>
                      <a:pt x="16473" y="43054"/>
                    </a:cubicBezTo>
                    <a:cubicBezTo>
                      <a:pt x="10127" y="43054"/>
                      <a:pt x="4103" y="40264"/>
                      <a:pt x="-1" y="35425"/>
                    </a:cubicBezTo>
                    <a:lnTo>
                      <a:pt x="16473" y="21454"/>
                    </a:lnTo>
                    <a:lnTo>
                      <a:pt x="18981" y="0"/>
                    </a:lnTo>
                    <a:close/>
                  </a:path>
                </a:pathLst>
              </a:custGeom>
              <a:noFill/>
              <a:ln w="28575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5" name="Line 24"/>
              <p:cNvSpPr>
                <a:spLocks noChangeShapeType="1"/>
              </p:cNvSpPr>
              <p:nvPr/>
            </p:nvSpPr>
            <p:spPr bwMode="auto">
              <a:xfrm flipV="1">
                <a:off x="4729" y="2673"/>
                <a:ext cx="544" cy="0"/>
              </a:xfrm>
              <a:prstGeom prst="line">
                <a:avLst/>
              </a:prstGeom>
              <a:noFill/>
              <a:ln w="28575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6" name="Arc 25"/>
              <p:cNvSpPr>
                <a:spLocks/>
              </p:cNvSpPr>
              <p:nvPr/>
            </p:nvSpPr>
            <p:spPr bwMode="auto">
              <a:xfrm flipH="1" flipV="1">
                <a:off x="4789" y="1963"/>
                <a:ext cx="211" cy="574"/>
              </a:xfrm>
              <a:custGeom>
                <a:avLst/>
                <a:gdLst>
                  <a:gd name="T0" fmla="*/ 2 w 28794"/>
                  <a:gd name="T1" fmla="*/ 9 h 34462"/>
                  <a:gd name="T2" fmla="*/ 0 w 28794"/>
                  <a:gd name="T3" fmla="*/ 0 h 34462"/>
                  <a:gd name="T4" fmla="*/ 1 w 28794"/>
                  <a:gd name="T5" fmla="*/ 4 h 34462"/>
                  <a:gd name="T6" fmla="*/ 0 60000 65536"/>
                  <a:gd name="T7" fmla="*/ 0 60000 65536"/>
                  <a:gd name="T8" fmla="*/ 0 60000 65536"/>
                  <a:gd name="T9" fmla="*/ 0 w 28794"/>
                  <a:gd name="T10" fmla="*/ 0 h 34462"/>
                  <a:gd name="T11" fmla="*/ 28794 w 28794"/>
                  <a:gd name="T12" fmla="*/ 34462 h 344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94" h="34462" fill="none" extrusionOk="0">
                    <a:moveTo>
                      <a:pt x="28793" y="33228"/>
                    </a:moveTo>
                    <a:cubicBezTo>
                      <a:pt x="26483" y="34044"/>
                      <a:pt x="24050" y="34461"/>
                      <a:pt x="21600" y="34462"/>
                    </a:cubicBezTo>
                    <a:cubicBezTo>
                      <a:pt x="9670" y="34462"/>
                      <a:pt x="0" y="24791"/>
                      <a:pt x="0" y="12862"/>
                    </a:cubicBezTo>
                    <a:cubicBezTo>
                      <a:pt x="-1" y="8230"/>
                      <a:pt x="1488" y="3721"/>
                      <a:pt x="4246" y="-1"/>
                    </a:cubicBezTo>
                  </a:path>
                  <a:path w="28794" h="34462" stroke="0" extrusionOk="0">
                    <a:moveTo>
                      <a:pt x="28793" y="33228"/>
                    </a:moveTo>
                    <a:cubicBezTo>
                      <a:pt x="26483" y="34044"/>
                      <a:pt x="24050" y="34461"/>
                      <a:pt x="21600" y="34462"/>
                    </a:cubicBezTo>
                    <a:cubicBezTo>
                      <a:pt x="9670" y="34462"/>
                      <a:pt x="0" y="24791"/>
                      <a:pt x="0" y="12862"/>
                    </a:cubicBezTo>
                    <a:cubicBezTo>
                      <a:pt x="-1" y="8230"/>
                      <a:pt x="1488" y="3721"/>
                      <a:pt x="4246" y="-1"/>
                    </a:cubicBezTo>
                    <a:lnTo>
                      <a:pt x="21600" y="12862"/>
                    </a:lnTo>
                    <a:lnTo>
                      <a:pt x="28793" y="33228"/>
                    </a:lnTo>
                    <a:close/>
                  </a:path>
                </a:pathLst>
              </a:custGeom>
              <a:noFill/>
              <a:ln w="28575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7" name="Line 26"/>
              <p:cNvSpPr>
                <a:spLocks noChangeShapeType="1"/>
              </p:cNvSpPr>
              <p:nvPr/>
            </p:nvSpPr>
            <p:spPr bwMode="auto">
              <a:xfrm flipV="1">
                <a:off x="4955" y="2537"/>
                <a:ext cx="499" cy="0"/>
              </a:xfrm>
              <a:prstGeom prst="line">
                <a:avLst/>
              </a:prstGeom>
              <a:noFill/>
              <a:ln w="28575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8" name="Arc 27"/>
              <p:cNvSpPr>
                <a:spLocks/>
              </p:cNvSpPr>
              <p:nvPr/>
            </p:nvSpPr>
            <p:spPr bwMode="auto">
              <a:xfrm flipH="1" flipV="1">
                <a:off x="4592" y="1961"/>
                <a:ext cx="196" cy="712"/>
              </a:xfrm>
              <a:custGeom>
                <a:avLst/>
                <a:gdLst>
                  <a:gd name="T0" fmla="*/ 0 w 26679"/>
                  <a:gd name="T1" fmla="*/ 0 h 43158"/>
                  <a:gd name="T2" fmla="*/ 0 w 26679"/>
                  <a:gd name="T3" fmla="*/ 12 h 43158"/>
                  <a:gd name="T4" fmla="*/ 0 w 26679"/>
                  <a:gd name="T5" fmla="*/ 6 h 43158"/>
                  <a:gd name="T6" fmla="*/ 0 60000 65536"/>
                  <a:gd name="T7" fmla="*/ 0 60000 65536"/>
                  <a:gd name="T8" fmla="*/ 0 60000 65536"/>
                  <a:gd name="T9" fmla="*/ 0 w 26679"/>
                  <a:gd name="T10" fmla="*/ 0 h 43158"/>
                  <a:gd name="T11" fmla="*/ 26679 w 26679"/>
                  <a:gd name="T12" fmla="*/ 43158 h 43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679" h="43158" fill="none" extrusionOk="0">
                    <a:moveTo>
                      <a:pt x="6428" y="0"/>
                    </a:moveTo>
                    <a:cubicBezTo>
                      <a:pt x="17811" y="713"/>
                      <a:pt x="26679" y="10152"/>
                      <a:pt x="26679" y="21558"/>
                    </a:cubicBezTo>
                    <a:cubicBezTo>
                      <a:pt x="26679" y="33487"/>
                      <a:pt x="17008" y="43158"/>
                      <a:pt x="5079" y="43158"/>
                    </a:cubicBezTo>
                    <a:cubicBezTo>
                      <a:pt x="3367" y="43158"/>
                      <a:pt x="1662" y="42954"/>
                      <a:pt x="-1" y="42552"/>
                    </a:cubicBezTo>
                  </a:path>
                  <a:path w="26679" h="43158" stroke="0" extrusionOk="0">
                    <a:moveTo>
                      <a:pt x="6428" y="0"/>
                    </a:moveTo>
                    <a:cubicBezTo>
                      <a:pt x="17811" y="713"/>
                      <a:pt x="26679" y="10152"/>
                      <a:pt x="26679" y="21558"/>
                    </a:cubicBezTo>
                    <a:cubicBezTo>
                      <a:pt x="26679" y="33487"/>
                      <a:pt x="17008" y="43158"/>
                      <a:pt x="5079" y="43158"/>
                    </a:cubicBezTo>
                    <a:cubicBezTo>
                      <a:pt x="3367" y="43158"/>
                      <a:pt x="1662" y="42954"/>
                      <a:pt x="-1" y="42552"/>
                    </a:cubicBezTo>
                    <a:lnTo>
                      <a:pt x="5079" y="21558"/>
                    </a:lnTo>
                    <a:lnTo>
                      <a:pt x="6428" y="0"/>
                    </a:lnTo>
                    <a:close/>
                  </a:path>
                </a:pathLst>
              </a:custGeom>
              <a:noFill/>
              <a:ln w="28575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19" name="Text Box 28"/>
              <p:cNvSpPr txBox="1">
                <a:spLocks noChangeArrowheads="1"/>
              </p:cNvSpPr>
              <p:nvPr/>
            </p:nvSpPr>
            <p:spPr bwMode="auto">
              <a:xfrm>
                <a:off x="3836" y="2338"/>
                <a:ext cx="271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800" i="1">
                    <a:solidFill>
                      <a:schemeClr val="tx2"/>
                    </a:solidFill>
                    <a:latin typeface="SimHei" charset="-122"/>
                    <a:ea typeface="SimHei" charset="-122"/>
                    <a:cs typeface="SimHei" charset="-122"/>
                  </a:rPr>
                  <a:t>L</a:t>
                </a:r>
                <a:r>
                  <a:rPr lang="en-US" altLang="zh-CN" sz="2800" baseline="-25000">
                    <a:solidFill>
                      <a:schemeClr val="tx2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endParaRPr lang="en-US" altLang="zh-CN" sz="2800">
                  <a:solidFill>
                    <a:schemeClr val="tx2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0" name="Line 29"/>
              <p:cNvSpPr>
                <a:spLocks noChangeShapeType="1"/>
              </p:cNvSpPr>
              <p:nvPr/>
            </p:nvSpPr>
            <p:spPr bwMode="auto">
              <a:xfrm>
                <a:off x="3788" y="2809"/>
                <a:ext cx="227" cy="91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sp>
            <p:nvSpPr>
              <p:cNvPr id="21" name="Rectangle 30"/>
              <p:cNvSpPr>
                <a:spLocks noChangeArrowheads="1"/>
              </p:cNvSpPr>
              <p:nvPr/>
            </p:nvSpPr>
            <p:spPr bwMode="auto">
              <a:xfrm rot="2532594">
                <a:off x="3924" y="2764"/>
                <a:ext cx="45" cy="1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grpSp>
            <p:nvGrpSpPr>
              <p:cNvPr id="22" name="Group 31"/>
              <p:cNvGrpSpPr>
                <a:grpSpLocks/>
              </p:cNvGrpSpPr>
              <p:nvPr/>
            </p:nvGrpSpPr>
            <p:grpSpPr bwMode="auto">
              <a:xfrm>
                <a:off x="3879" y="2809"/>
                <a:ext cx="91" cy="91"/>
                <a:chOff x="3878" y="1706"/>
                <a:chExt cx="91" cy="91"/>
              </a:xfrm>
            </p:grpSpPr>
            <p:sp>
              <p:nvSpPr>
                <p:cNvPr id="3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3878" y="1706"/>
                  <a:ext cx="45" cy="4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31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3878" y="1706"/>
                  <a:ext cx="91" cy="9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</p:grpSp>
          <p:sp>
            <p:nvSpPr>
              <p:cNvPr id="23" name="Text Box 34"/>
              <p:cNvSpPr txBox="1">
                <a:spLocks noChangeArrowheads="1"/>
              </p:cNvSpPr>
              <p:nvPr/>
            </p:nvSpPr>
            <p:spPr bwMode="auto">
              <a:xfrm>
                <a:off x="5055" y="2166"/>
                <a:ext cx="271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800" i="1">
                    <a:solidFill>
                      <a:schemeClr val="tx2"/>
                    </a:solidFill>
                    <a:latin typeface="SimHei" charset="-122"/>
                    <a:ea typeface="SimHei" charset="-122"/>
                    <a:cs typeface="SimHei" charset="-122"/>
                  </a:rPr>
                  <a:t>L</a:t>
                </a:r>
                <a:r>
                  <a:rPr lang="en-US" altLang="zh-CN" sz="2800" baseline="-25000">
                    <a:solidFill>
                      <a:schemeClr val="tx2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endParaRPr lang="en-US" altLang="zh-CN" sz="2800">
                  <a:solidFill>
                    <a:schemeClr val="tx2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grpSp>
            <p:nvGrpSpPr>
              <p:cNvPr id="24" name="Group 35"/>
              <p:cNvGrpSpPr>
                <a:grpSpLocks/>
              </p:cNvGrpSpPr>
              <p:nvPr/>
            </p:nvGrpSpPr>
            <p:grpSpPr bwMode="auto">
              <a:xfrm>
                <a:off x="5273" y="2537"/>
                <a:ext cx="181" cy="136"/>
                <a:chOff x="5375" y="1253"/>
                <a:chExt cx="181" cy="136"/>
              </a:xfrm>
            </p:grpSpPr>
            <p:sp>
              <p:nvSpPr>
                <p:cNvPr id="25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5375" y="1253"/>
                  <a:ext cx="181" cy="136"/>
                </a:xfrm>
                <a:prstGeom prst="line">
                  <a:avLst/>
                </a:prstGeom>
                <a:noFill/>
                <a:ln w="28575">
                  <a:solidFill>
                    <a:srgbClr val="6600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sp>
              <p:nvSpPr>
                <p:cNvPr id="26" name="Rectangle 37"/>
                <p:cNvSpPr>
                  <a:spLocks noChangeArrowheads="1"/>
                </p:cNvSpPr>
                <p:nvPr/>
              </p:nvSpPr>
              <p:spPr bwMode="auto">
                <a:xfrm>
                  <a:off x="5420" y="1298"/>
                  <a:ext cx="91" cy="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en-US" altLang="zh-CN">
                    <a:latin typeface="SimHei" charset="-122"/>
                    <a:ea typeface="SimHei" charset="-122"/>
                    <a:cs typeface="SimHei" charset="-122"/>
                  </a:endParaRPr>
                </a:p>
              </p:txBody>
            </p:sp>
            <p:grpSp>
              <p:nvGrpSpPr>
                <p:cNvPr id="27" name="Group 38"/>
                <p:cNvGrpSpPr>
                  <a:grpSpLocks/>
                </p:cNvGrpSpPr>
                <p:nvPr/>
              </p:nvGrpSpPr>
              <p:grpSpPr bwMode="auto">
                <a:xfrm>
                  <a:off x="5375" y="1298"/>
                  <a:ext cx="181" cy="45"/>
                  <a:chOff x="5239" y="1752"/>
                  <a:chExt cx="181" cy="45"/>
                </a:xfrm>
              </p:grpSpPr>
              <p:sp>
                <p:nvSpPr>
                  <p:cNvPr id="28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5239" y="1797"/>
                    <a:ext cx="91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SimHei" charset="-122"/>
                      <a:ea typeface="SimHei" charset="-122"/>
                      <a:cs typeface="SimHei" charset="-122"/>
                    </a:endParaRPr>
                  </a:p>
                </p:txBody>
              </p:sp>
              <p:sp>
                <p:nvSpPr>
                  <p:cNvPr id="2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5284" y="1752"/>
                    <a:ext cx="13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SimHei" charset="-122"/>
                      <a:ea typeface="SimHei" charset="-122"/>
                      <a:cs typeface="SimHei" charset="-122"/>
                    </a:endParaRPr>
                  </a:p>
                </p:txBody>
              </p:sp>
            </p:grpSp>
          </p:grpSp>
        </p:grpSp>
        <p:sp>
          <p:nvSpPr>
            <p:cNvPr id="4" name="Text Box 34"/>
            <p:cNvSpPr txBox="1">
              <a:spLocks noChangeArrowheads="1"/>
            </p:cNvSpPr>
            <p:nvPr/>
          </p:nvSpPr>
          <p:spPr bwMode="auto">
            <a:xfrm>
              <a:off x="3742" y="799"/>
              <a:ext cx="385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 dirty="0">
                  <a:latin typeface="SimHei" charset="-122"/>
                  <a:ea typeface="SimHei" charset="-122"/>
                  <a:cs typeface="SimHei" charset="-122"/>
                </a:rPr>
                <a:t>i</a:t>
              </a:r>
              <a:r>
                <a:rPr lang="en-US" altLang="zh-CN" i="1" baseline="-25000" dirty="0">
                  <a:latin typeface="SimHei" charset="-122"/>
                  <a:ea typeface="SimHei" charset="-122"/>
                  <a:cs typeface="SimHei" charset="-122"/>
                </a:rPr>
                <a:t>1</a:t>
              </a:r>
              <a:endParaRPr lang="en-US" altLang="zh-CN" i="1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" name="Text Box 35"/>
            <p:cNvSpPr txBox="1">
              <a:spLocks noChangeArrowheads="1"/>
            </p:cNvSpPr>
            <p:nvPr/>
          </p:nvSpPr>
          <p:spPr bwMode="auto">
            <a:xfrm>
              <a:off x="4717" y="686"/>
              <a:ext cx="385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latin typeface="SimHei" charset="-122"/>
                  <a:ea typeface="SimHei" charset="-122"/>
                  <a:cs typeface="SimHei" charset="-122"/>
                </a:rPr>
                <a:t>i</a:t>
              </a:r>
              <a:r>
                <a:rPr lang="en-US" altLang="zh-CN" i="1" baseline="-25000">
                  <a:latin typeface="SimHei" charset="-122"/>
                  <a:ea typeface="SimHei" charset="-122"/>
                  <a:cs typeface="SimHei" charset="-122"/>
                </a:rPr>
                <a:t>2</a:t>
              </a:r>
              <a:endParaRPr lang="en-US" altLang="zh-CN" i="1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93882" y="310286"/>
                <a:ext cx="55744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产生的磁场穿过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的磁通量</a:t>
                </a:r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82" y="310286"/>
                <a:ext cx="5574411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6667" r="-21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66439" y="874227"/>
                <a:ext cx="2828787" cy="1057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9" y="874227"/>
                <a:ext cx="2828787" cy="10576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268442" y="842998"/>
                <a:ext cx="4209806" cy="1080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4</m:t>
                                  </m:r>
                                  <m:r>
                                    <a:rPr lang="zh-CN" altLang="en-US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𝜋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𝒍</m:t>
                                      </m:r>
                                    </m:e>
                                  </m:acc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  <a:ea typeface="SimHei" charset="-122"/>
                                              <a:cs typeface="SimHei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i="1" smtClean="0">
                                              <a:latin typeface="Cambria Math" charset="0"/>
                                              <a:ea typeface="SimHei" charset="-122"/>
                                              <a:cs typeface="SimHei" charset="-122"/>
                                            </a:rPr>
                                            <m:t>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442" y="842998"/>
                <a:ext cx="4209806" cy="10800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107434" y="2033003"/>
                <a:ext cx="4269630" cy="1080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4</m:t>
                                  </m:r>
                                  <m:r>
                                    <a:rPr lang="zh-CN" altLang="en-US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𝜋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𝒍</m:t>
                                      </m:r>
                                    </m:e>
                                  </m:acc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  <a:ea typeface="SimHei" charset="-122"/>
                                              <a:cs typeface="SimHei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i="1" smtClean="0">
                                              <a:latin typeface="Cambria Math" charset="0"/>
                                              <a:ea typeface="SimHei" charset="-122"/>
                                              <a:cs typeface="SimHei" charset="-122"/>
                                            </a:rPr>
                                            <m:t>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34" y="2033003"/>
                <a:ext cx="4269630" cy="10800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1828803" y="2028567"/>
            <a:ext cx="3526070" cy="1138921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351544" y="3168556"/>
                <a:ext cx="32041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3333FF"/>
                    </a:solidFill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solidFill>
                      <a:srgbClr val="3333FF"/>
                    </a:solidFill>
                    <a:latin typeface="SimHei" charset="-122"/>
                    <a:ea typeface="SimHei" charset="-122"/>
                    <a:cs typeface="SimHei" charset="-122"/>
                  </a:rPr>
                  <a:t>互感系数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3333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3333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𝟏𝟐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rgbClr val="3333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44" y="3168556"/>
                <a:ext cx="3204147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952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493882" y="3711587"/>
                <a:ext cx="58223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a).</a:t>
                </a:r>
                <a:r>
                  <a:rPr lang="en-US" altLang="zh-CN" sz="3200" b="1" dirty="0">
                    <a:solidFill>
                      <a:srgbClr val="3333FF"/>
                    </a:solidFill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3333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3333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中的电流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无关；</a:t>
                </a: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82" y="3711587"/>
                <a:ext cx="5822300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2618" t="-16667" r="-199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93882" y="4296362"/>
                <a:ext cx="1031987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b).</a:t>
                </a:r>
                <a:r>
                  <a:rPr lang="en-US" altLang="zh-CN" sz="3200" b="1" dirty="0">
                    <a:solidFill>
                      <a:srgbClr val="3333FF"/>
                    </a:solidFill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3333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3333FF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与线圈的大小，形状，相对位置以及周围空间的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   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介质分布有关。</a:t>
                </a: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82" y="4296362"/>
                <a:ext cx="10319876" cy="1077218"/>
              </a:xfrm>
              <a:prstGeom prst="rect">
                <a:avLst/>
              </a:prstGeom>
              <a:blipFill rotWithShape="0">
                <a:blip r:embed="rId8"/>
                <a:stretch>
                  <a:fillRect l="-1477" t="-9091" r="-124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313694" y="5383635"/>
                <a:ext cx="20735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94" y="5383635"/>
                <a:ext cx="2073516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691421" y="5386165"/>
                <a:ext cx="20735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421" y="5386165"/>
                <a:ext cx="2073516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6232602" y="5346691"/>
                <a:ext cx="4548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可以证明：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21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0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𝑀</m:t>
                    </m:r>
                  </m:oMath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602" y="5346691"/>
                <a:ext cx="4548617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2677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480340" y="5999735"/>
                <a:ext cx="4076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互感系数单位：亨利</a:t>
                </a:r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𝑯</m:t>
                    </m:r>
                  </m:oMath>
                </a14:m>
                <a:r>
                  <a:rPr lang="en-US" altLang="zh-CN" sz="28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40" y="5999735"/>
                <a:ext cx="4076757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3139" t="-13953" r="-104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706973" y="5849528"/>
                <a:ext cx="3301993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1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𝐻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∙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=1</m:t>
                      </m:r>
                      <m:r>
                        <m:rPr>
                          <m:sty m:val="p"/>
                        </m:rP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Ω</m:t>
                      </m:r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973" y="5849528"/>
                <a:ext cx="3301993" cy="8066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3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186862" y="1748516"/>
            <a:ext cx="1048482" cy="115454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5267" y="352893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计算此系统的电感：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圆柱形 2"/>
          <p:cNvSpPr/>
          <p:nvPr/>
        </p:nvSpPr>
        <p:spPr>
          <a:xfrm>
            <a:off x="9060872" y="1218366"/>
            <a:ext cx="144000" cy="2520000"/>
          </a:xfrm>
          <a:prstGeom prst="can">
            <a:avLst>
              <a:gd name="adj" fmla="val 49444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柱形 3"/>
          <p:cNvSpPr/>
          <p:nvPr/>
        </p:nvSpPr>
        <p:spPr>
          <a:xfrm>
            <a:off x="10186112" y="1218366"/>
            <a:ext cx="144000" cy="2520000"/>
          </a:xfrm>
          <a:prstGeom prst="can">
            <a:avLst>
              <a:gd name="adj" fmla="val 49444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9132872" y="794324"/>
            <a:ext cx="0" cy="460986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0263051" y="797369"/>
            <a:ext cx="0" cy="4608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187845" y="756668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845" y="756668"/>
                <a:ext cx="288541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333" r="-833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294930" y="767552"/>
                <a:ext cx="2196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930" y="767552"/>
                <a:ext cx="219611" cy="369332"/>
              </a:xfrm>
              <a:prstGeom prst="rect">
                <a:avLst/>
              </a:prstGeom>
              <a:blipFill>
                <a:blip r:embed="rId3"/>
                <a:stretch>
                  <a:fillRect l="-30556" r="-2777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 flipV="1">
            <a:off x="9112631" y="3473379"/>
            <a:ext cx="1152000" cy="0"/>
          </a:xfrm>
          <a:prstGeom prst="straightConnector1">
            <a:avLst/>
          </a:prstGeom>
          <a:ln w="3175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48742" y="3288713"/>
                <a:ext cx="3526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742" y="3288713"/>
                <a:ext cx="35266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621" r="-8621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9724473" y="1745672"/>
            <a:ext cx="176911" cy="1154545"/>
          </a:xfrm>
          <a:prstGeom prst="rect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9142108" y="2244436"/>
            <a:ext cx="57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372083" y="2210289"/>
                <a:ext cx="2660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083" y="2210289"/>
                <a:ext cx="266098" cy="307777"/>
              </a:xfrm>
              <a:prstGeom prst="rect">
                <a:avLst/>
              </a:prstGeom>
              <a:blipFill rotWithShape="0">
                <a:blip r:embed="rId5"/>
                <a:stretch>
                  <a:fillRect r="-2273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654265" y="1422267"/>
                <a:ext cx="373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𝒅𝒓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65" y="1422267"/>
                <a:ext cx="373500" cy="307777"/>
              </a:xfrm>
              <a:prstGeom prst="rect">
                <a:avLst/>
              </a:prstGeom>
              <a:blipFill>
                <a:blip r:embed="rId6"/>
                <a:stretch>
                  <a:fillRect l="-16393" r="-16393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75574" y="858128"/>
                <a:ext cx="2392642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𝛹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74" y="858128"/>
                <a:ext cx="2392642" cy="100424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019785" y="885834"/>
                <a:ext cx="5696816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(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𝑑𝑟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85" y="885834"/>
                <a:ext cx="5696816" cy="9773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39451" y="1913922"/>
                <a:ext cx="2330638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1" y="1913922"/>
                <a:ext cx="2330638" cy="8180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47566" y="2928184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" y="2928184"/>
                <a:ext cx="605935" cy="67710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117623" y="2843417"/>
                <a:ext cx="3229089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den>
                      </m:f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23" y="2843417"/>
                <a:ext cx="3229089" cy="81804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331191" y="2848480"/>
                <a:ext cx="1542537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191" y="2848480"/>
                <a:ext cx="1542537" cy="8180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450938" y="3060530"/>
                <a:ext cx="14266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≪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38" y="3060530"/>
                <a:ext cx="1426673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柱形 25"/>
          <p:cNvSpPr/>
          <p:nvPr/>
        </p:nvSpPr>
        <p:spPr>
          <a:xfrm>
            <a:off x="10967288" y="1210778"/>
            <a:ext cx="144000" cy="2520000"/>
          </a:xfrm>
          <a:prstGeom prst="can">
            <a:avLst>
              <a:gd name="adj" fmla="val 49444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1045356" y="786922"/>
            <a:ext cx="0" cy="4608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9121867" y="3920613"/>
            <a:ext cx="1924769" cy="14750"/>
          </a:xfrm>
          <a:prstGeom prst="straightConnector1">
            <a:avLst/>
          </a:prstGeom>
          <a:ln w="3175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888681" y="3754419"/>
                <a:ext cx="3638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81" y="3754419"/>
                <a:ext cx="363882" cy="369332"/>
              </a:xfrm>
              <a:prstGeom prst="rect">
                <a:avLst/>
              </a:prstGeom>
              <a:blipFill>
                <a:blip r:embed="rId14"/>
                <a:stretch>
                  <a:fillRect l="-20000" t="-1667" r="-20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/>
          <p:cNvCxnSpPr/>
          <p:nvPr/>
        </p:nvCxnSpPr>
        <p:spPr>
          <a:xfrm>
            <a:off x="9119972" y="3795085"/>
            <a:ext cx="0" cy="288000"/>
          </a:xfrm>
          <a:prstGeom prst="line">
            <a:avLst/>
          </a:prstGeom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050412" y="3791363"/>
            <a:ext cx="0" cy="288000"/>
          </a:xfrm>
          <a:prstGeom prst="line">
            <a:avLst/>
          </a:prstGeom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74924" y="393602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(2)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103008" y="3785140"/>
                <a:ext cx="5278496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∆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𝑊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08" y="3785140"/>
                <a:ext cx="5278496" cy="8066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784797" y="4650897"/>
                <a:ext cx="3608167" cy="987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𝑑</m:t>
                                  </m:r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7" y="4650897"/>
                <a:ext cx="3608167" cy="98783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5280892" y="4652424"/>
                <a:ext cx="2191113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2" y="4652424"/>
                <a:ext cx="2191113" cy="87562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375267" y="5791882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问题：能量从何而来？</a:t>
            </a:r>
          </a:p>
        </p:txBody>
      </p:sp>
    </p:spTree>
    <p:extLst>
      <p:ext uri="{BB962C8B-B14F-4D97-AF65-F5344CB8AC3E}">
        <p14:creationId xmlns:p14="http://schemas.microsoft.com/office/powerpoint/2010/main" val="333509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2" grpId="0"/>
      <p:bldP spid="33" grpId="0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699419" y="432343"/>
                <a:ext cx="2263440" cy="8756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𝐴</m:t>
                      </m:r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419" y="432343"/>
                <a:ext cx="2263440" cy="8756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563593" y="621503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磁场力做功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77637" y="432343"/>
                <a:ext cx="2600968" cy="8756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∆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𝑊</m:t>
                      </m:r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637" y="432343"/>
                <a:ext cx="2600968" cy="8756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5620502" y="62150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磁能增加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63593" y="1365036"/>
                <a:ext cx="805586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导线移动时，会产生感应电动势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，而要维持电流</a:t>
                </a:r>
                <a:endParaRPr lang="en-US" altLang="zh-CN" sz="2800" b="1" i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不变，电源力必须克服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做功。从而将外电源的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能量转化为磁能增量和磁力做功两部分。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93" y="1365036"/>
                <a:ext cx="8055860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1513" t="-5727" r="-454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9214571" y="2625519"/>
            <a:ext cx="1048482" cy="115454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圆柱形 7"/>
          <p:cNvSpPr/>
          <p:nvPr/>
        </p:nvSpPr>
        <p:spPr>
          <a:xfrm>
            <a:off x="9088581" y="2095369"/>
            <a:ext cx="144000" cy="2520000"/>
          </a:xfrm>
          <a:prstGeom prst="can">
            <a:avLst>
              <a:gd name="adj" fmla="val 49444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圆柱形 8"/>
          <p:cNvSpPr/>
          <p:nvPr/>
        </p:nvSpPr>
        <p:spPr>
          <a:xfrm>
            <a:off x="10213821" y="2095369"/>
            <a:ext cx="144000" cy="2520000"/>
          </a:xfrm>
          <a:prstGeom prst="can">
            <a:avLst>
              <a:gd name="adj" fmla="val 49444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9160581" y="1671327"/>
            <a:ext cx="0" cy="460986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0290760" y="1674372"/>
            <a:ext cx="0" cy="4608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215554" y="1633671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554" y="1633671"/>
                <a:ext cx="28854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511" r="-10638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322639" y="1644555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639" y="1644555"/>
                <a:ext cx="28854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333" r="-8333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 flipV="1">
            <a:off x="9140340" y="4350382"/>
            <a:ext cx="1152000" cy="0"/>
          </a:xfrm>
          <a:prstGeom prst="straightConnector1">
            <a:avLst/>
          </a:prstGeom>
          <a:ln w="3175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576451" y="4165716"/>
                <a:ext cx="3526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451" y="4165716"/>
                <a:ext cx="35266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621" r="-8621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9752182" y="2622675"/>
            <a:ext cx="176911" cy="1154545"/>
          </a:xfrm>
          <a:prstGeom prst="rect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9169817" y="3121439"/>
            <a:ext cx="57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399792" y="3087292"/>
                <a:ext cx="2660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𝒓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792" y="3087292"/>
                <a:ext cx="266098" cy="307777"/>
              </a:xfrm>
              <a:prstGeom prst="rect">
                <a:avLst/>
              </a:prstGeom>
              <a:blipFill rotWithShape="0">
                <a:blip r:embed="rId8"/>
                <a:stretch>
                  <a:fillRect r="-2273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681974" y="2299270"/>
                <a:ext cx="4312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𝒅𝒓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74" y="2299270"/>
                <a:ext cx="431207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5634" r="-8451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柱形 19"/>
          <p:cNvSpPr/>
          <p:nvPr/>
        </p:nvSpPr>
        <p:spPr>
          <a:xfrm>
            <a:off x="10994997" y="2087781"/>
            <a:ext cx="144000" cy="2520000"/>
          </a:xfrm>
          <a:prstGeom prst="can">
            <a:avLst>
              <a:gd name="adj" fmla="val 49444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11073065" y="1663925"/>
            <a:ext cx="0" cy="4608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9149576" y="4797616"/>
            <a:ext cx="1924769" cy="14750"/>
          </a:xfrm>
          <a:prstGeom prst="straightConnector1">
            <a:avLst/>
          </a:prstGeom>
          <a:ln w="3175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9916390" y="4631422"/>
                <a:ext cx="4328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𝒅</m:t>
                      </m:r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′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390" y="4631422"/>
                <a:ext cx="43281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9859" r="-8451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/>
          <p:cNvCxnSpPr/>
          <p:nvPr/>
        </p:nvCxnSpPr>
        <p:spPr>
          <a:xfrm>
            <a:off x="9147681" y="4672088"/>
            <a:ext cx="0" cy="288000"/>
          </a:xfrm>
          <a:prstGeom prst="line">
            <a:avLst/>
          </a:prstGeom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078121" y="4668366"/>
            <a:ext cx="0" cy="288000"/>
          </a:xfrm>
          <a:prstGeom prst="line">
            <a:avLst/>
          </a:prstGeom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381298" y="2741381"/>
                <a:ext cx="4177041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298" y="2741381"/>
                <a:ext cx="4177041" cy="81804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/>
          <p:cNvCxnSpPr/>
          <p:nvPr/>
        </p:nvCxnSpPr>
        <p:spPr>
          <a:xfrm>
            <a:off x="3528291" y="2890528"/>
            <a:ext cx="895927" cy="61850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46083" y="3595514"/>
                <a:ext cx="55700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外电源克服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做功，则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做负功：</a:t>
                </a: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83" y="3595514"/>
                <a:ext cx="5570051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2300" t="-15116" r="-548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99670" y="4089080"/>
                <a:ext cx="2895985" cy="10042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外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𝑑𝑞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70" y="4089080"/>
                <a:ext cx="2895985" cy="100424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750287" y="4089653"/>
                <a:ext cx="2305246" cy="10042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𝑑𝐿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𝐼𝑑𝑡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287" y="4089653"/>
                <a:ext cx="2305246" cy="10042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6017912" y="4063538"/>
                <a:ext cx="1802737" cy="10611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𝑑𝐿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912" y="4063538"/>
                <a:ext cx="1802737" cy="106112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586224" y="5362759"/>
                <a:ext cx="2055755" cy="4991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24" y="5362759"/>
                <a:ext cx="2055755" cy="49911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9147681" y="5256890"/>
                <a:ext cx="1840440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681" y="5256890"/>
                <a:ext cx="1840440" cy="81804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553058" y="5084285"/>
                <a:ext cx="1932516" cy="8756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058" y="5084285"/>
                <a:ext cx="1932516" cy="87562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5485961" y="5367070"/>
                <a:ext cx="1774075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+∆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𝑊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961" y="5367070"/>
                <a:ext cx="1774075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5816927" y="5862060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能量守恒</a:t>
            </a:r>
          </a:p>
        </p:txBody>
      </p:sp>
    </p:spTree>
    <p:extLst>
      <p:ext uri="{BB962C8B-B14F-4D97-AF65-F5344CB8AC3E}">
        <p14:creationId xmlns:p14="http://schemas.microsoft.com/office/powerpoint/2010/main" val="226134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/>
      <p:bldP spid="26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46100" y="288268"/>
                <a:ext cx="1106264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：同轴电缆通有电流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，其共轴的两圆柱面半径分别为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𝒃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，其间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充满磁导率为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𝝁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的磁介质，求单位长度的磁场能量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𝑾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和电感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00" y="288268"/>
                <a:ext cx="11062644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57" t="-7643" b="-15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46100" y="1183742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4104" y="1184170"/>
            <a:ext cx="68595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(1)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设电缆内电流方向如图所示，则两圆柱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面间</a:t>
            </a:r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的磁场为：</a:t>
            </a:r>
          </a:p>
        </p:txBody>
      </p:sp>
      <p:sp>
        <p:nvSpPr>
          <p:cNvPr id="5" name="圆柱形 4"/>
          <p:cNvSpPr/>
          <p:nvPr/>
        </p:nvSpPr>
        <p:spPr>
          <a:xfrm>
            <a:off x="9190185" y="2207003"/>
            <a:ext cx="727364" cy="2262910"/>
          </a:xfrm>
          <a:prstGeom prst="can">
            <a:avLst>
              <a:gd name="adj" fmla="val 37150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圆柱形 5"/>
          <p:cNvSpPr/>
          <p:nvPr/>
        </p:nvSpPr>
        <p:spPr>
          <a:xfrm>
            <a:off x="8547104" y="1992802"/>
            <a:ext cx="1976582" cy="2697018"/>
          </a:xfrm>
          <a:prstGeom prst="can">
            <a:avLst>
              <a:gd name="adj" fmla="val 37150"/>
            </a:avLst>
          </a:prstGeom>
          <a:solidFill>
            <a:srgbClr val="00800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190185" y="2207002"/>
            <a:ext cx="727364" cy="27709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8" name="直接箭头连接符 7"/>
          <p:cNvCxnSpPr>
            <a:endCxn id="7" idx="2"/>
          </p:cNvCxnSpPr>
          <p:nvPr/>
        </p:nvCxnSpPr>
        <p:spPr>
          <a:xfrm flipH="1">
            <a:off x="9190185" y="2345547"/>
            <a:ext cx="363682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9559860" y="2030174"/>
            <a:ext cx="507780" cy="3153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019945" y="1706962"/>
                <a:ext cx="341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945" y="1706962"/>
                <a:ext cx="34144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929" r="-8929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 flipV="1">
            <a:off x="9273314" y="3158349"/>
            <a:ext cx="0" cy="72967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8469749" y="3121405"/>
            <a:ext cx="0" cy="72000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315783" y="3338519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83" y="3338519"/>
                <a:ext cx="28854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333" r="-8333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3022223" y="2040049"/>
                <a:ext cx="148341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223" y="2040049"/>
                <a:ext cx="1483418" cy="8066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994104" y="2904957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单位长度的磁场能量为：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171185" y="3400469"/>
                <a:ext cx="2650021" cy="1006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  <m:r>
                                <a:rPr lang="zh-CN" altLang="en-US" sz="280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den>
                          </m:f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𝑑𝑉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185" y="3400469"/>
                <a:ext cx="2650021" cy="10063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同心圆 24"/>
          <p:cNvSpPr/>
          <p:nvPr/>
        </p:nvSpPr>
        <p:spPr>
          <a:xfrm>
            <a:off x="8818784" y="2085530"/>
            <a:ext cx="1449169" cy="542116"/>
          </a:xfrm>
          <a:prstGeom prst="donut">
            <a:avLst>
              <a:gd name="adj" fmla="val 1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914468" y="2040049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468" y="2040049"/>
                <a:ext cx="344645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788784" y="3410376"/>
                <a:ext cx="3646768" cy="1001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  <m:r>
                                <a:rPr lang="zh-CN" altLang="en-US" sz="280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imHei" charset="-122"/>
                                          <a:cs typeface="SimHei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2800" i="1" smtClean="0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𝜇</m:t>
                                      </m:r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2</m:t>
                                      </m:r>
                                      <m:r>
                                        <a:rPr lang="zh-CN" altLang="en-US" sz="2800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𝜋</m:t>
                                      </m:r>
                                      <m:r>
                                        <a:rPr lang="en-US" altLang="zh-CN" sz="2800" i="1">
                                          <a:latin typeface="Cambria Math" charset="0"/>
                                          <a:ea typeface="SimHei" charset="-122"/>
                                          <a:cs typeface="SimHei" charset="-122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2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𝑟𝑑𝑟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84" y="3410376"/>
                <a:ext cx="3646768" cy="10014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799159" y="4506640"/>
                <a:ext cx="1689180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4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159" y="4506640"/>
                <a:ext cx="1689180" cy="87562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994104" y="5588121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单位长度的电感为：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276910" y="5417416"/>
                <a:ext cx="3060838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0" y="5417416"/>
                <a:ext cx="3060838" cy="8180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15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11" grpId="0"/>
      <p:bldP spid="14" grpId="0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46100" y="288268"/>
                <a:ext cx="11097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3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：一矩形金属线框，边长为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𝒃</m:t>
                    </m:r>
                  </m:oMath>
                </a14:m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𝒃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足够长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，线框质量为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，自感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系数为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，忽略电阻，线框以初速度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轴方向从磁场外进入磁感应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强度大小为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𝑩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的均匀磁场中，求矩形线圈在磁场内的速度与时间的关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系式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和沿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轴移动的距离与时间的关系式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(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  <m:r>
                      <a:rPr lang="en-US" altLang="zh-CN" sz="2800" b="1" i="1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) 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00" y="288268"/>
                <a:ext cx="11097910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54" t="-4027" b="-7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46100" y="204272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4104" y="2043151"/>
            <a:ext cx="5234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线圈一部分进入磁场后，线圈内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有动生电动势和自感电动势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8164946" y="4285676"/>
            <a:ext cx="28355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8164946" y="2492055"/>
            <a:ext cx="0" cy="1800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972509" y="4279298"/>
                <a:ext cx="3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𝑶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09" y="4279298"/>
                <a:ext cx="3799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065" r="-8065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664909" y="4292055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𝒙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909" y="4292055"/>
                <a:ext cx="33182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196080" y="2230084"/>
                <a:ext cx="3382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𝒚</m:t>
                      </m:r>
                    </m:oMath>
                  </m:oMathPara>
                </a14:m>
                <a:endParaRPr lang="zh-CN" altLang="en-US" sz="24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080" y="2230084"/>
                <a:ext cx="33823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091" r="-1090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乘号 12"/>
          <p:cNvSpPr/>
          <p:nvPr/>
        </p:nvSpPr>
        <p:spPr>
          <a:xfrm>
            <a:off x="8357384" y="2519921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乘号 24"/>
          <p:cNvSpPr/>
          <p:nvPr/>
        </p:nvSpPr>
        <p:spPr>
          <a:xfrm>
            <a:off x="8357384" y="3247111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乘号 25"/>
          <p:cNvSpPr/>
          <p:nvPr/>
        </p:nvSpPr>
        <p:spPr>
          <a:xfrm>
            <a:off x="8357384" y="3973355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乘号 26"/>
          <p:cNvSpPr/>
          <p:nvPr/>
        </p:nvSpPr>
        <p:spPr>
          <a:xfrm>
            <a:off x="9149352" y="2516971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8" name="乘号 27"/>
          <p:cNvSpPr/>
          <p:nvPr/>
        </p:nvSpPr>
        <p:spPr>
          <a:xfrm>
            <a:off x="9149352" y="3244161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乘号 28"/>
          <p:cNvSpPr/>
          <p:nvPr/>
        </p:nvSpPr>
        <p:spPr>
          <a:xfrm>
            <a:off x="9149352" y="3970405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" name="乘号 29"/>
          <p:cNvSpPr/>
          <p:nvPr/>
        </p:nvSpPr>
        <p:spPr>
          <a:xfrm>
            <a:off x="9941320" y="2513490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1" name="乘号 30"/>
          <p:cNvSpPr/>
          <p:nvPr/>
        </p:nvSpPr>
        <p:spPr>
          <a:xfrm>
            <a:off x="9941320" y="3240680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2" name="乘号 31"/>
          <p:cNvSpPr/>
          <p:nvPr/>
        </p:nvSpPr>
        <p:spPr>
          <a:xfrm>
            <a:off x="9941320" y="3966924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乘号 32"/>
          <p:cNvSpPr/>
          <p:nvPr/>
        </p:nvSpPr>
        <p:spPr>
          <a:xfrm>
            <a:off x="10733288" y="2513490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4" name="乘号 33"/>
          <p:cNvSpPr/>
          <p:nvPr/>
        </p:nvSpPr>
        <p:spPr>
          <a:xfrm>
            <a:off x="10733288" y="3240680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5" name="乘号 34"/>
          <p:cNvSpPr/>
          <p:nvPr/>
        </p:nvSpPr>
        <p:spPr>
          <a:xfrm>
            <a:off x="10733288" y="3966924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61061" y="2835723"/>
            <a:ext cx="2586182" cy="11067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0454686" y="3504758"/>
                <a:ext cx="514500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3333FF"/>
                                  </a:solidFill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3333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686" y="3504758"/>
                <a:ext cx="514500" cy="4140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/>
          <p:cNvCxnSpPr/>
          <p:nvPr/>
        </p:nvCxnSpPr>
        <p:spPr>
          <a:xfrm>
            <a:off x="9599336" y="3147730"/>
            <a:ext cx="683968" cy="0"/>
          </a:xfrm>
          <a:prstGeom prst="straightConnector1">
            <a:avLst/>
          </a:prstGeom>
          <a:ln w="50800">
            <a:solidFill>
              <a:srgbClr val="008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0141900" y="3105917"/>
                <a:ext cx="3382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𝒗</m:t>
                      </m:r>
                    </m:oMath>
                  </m:oMathPara>
                </a14:m>
                <a:endParaRPr lang="zh-CN" altLang="en-US" b="1" dirty="0">
                  <a:solidFill>
                    <a:srgbClr val="008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900" y="3105917"/>
                <a:ext cx="338233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1818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992156" y="3147730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156" y="3147730"/>
                <a:ext cx="344645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8189667" y="2856751"/>
                <a:ext cx="341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667" y="2856751"/>
                <a:ext cx="341440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8929" r="-8929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6663748" y="2599543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𝒑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48" y="2599543"/>
                <a:ext cx="344645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8772" r="-877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6650179" y="3705592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𝒒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79" y="3705592"/>
                <a:ext cx="339837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8929" r="-89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/>
          <p:cNvCxnSpPr/>
          <p:nvPr/>
        </p:nvCxnSpPr>
        <p:spPr>
          <a:xfrm flipV="1">
            <a:off x="9453978" y="3013364"/>
            <a:ext cx="0" cy="49028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9195465" y="3376943"/>
                <a:ext cx="408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465" y="3376943"/>
                <a:ext cx="408702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29"/>
          <p:cNvSpPr>
            <a:spLocks/>
          </p:cNvSpPr>
          <p:nvPr/>
        </p:nvSpPr>
        <p:spPr bwMode="auto">
          <a:xfrm>
            <a:off x="8867214" y="3106586"/>
            <a:ext cx="263525" cy="484188"/>
          </a:xfrm>
          <a:custGeom>
            <a:avLst/>
            <a:gdLst>
              <a:gd name="T0" fmla="*/ 0 w 21600"/>
              <a:gd name="T1" fmla="*/ 0 h 43200"/>
              <a:gd name="T2" fmla="*/ 0 w 21600"/>
              <a:gd name="T3" fmla="*/ 484188 h 43200"/>
              <a:gd name="T4" fmla="*/ 0 w 21600"/>
              <a:gd name="T5" fmla="*/ 242094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199"/>
                  <a:pt x="0" y="43200"/>
                </a:cubicBezTo>
              </a:path>
              <a:path w="21600" h="432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199"/>
                  <a:pt x="0" y="432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8515678" y="3263151"/>
                <a:ext cx="451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CC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C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CC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678" y="3263151"/>
                <a:ext cx="451983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910816" y="2960314"/>
                <a:ext cx="3144835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16" y="2960314"/>
                <a:ext cx="3144835" cy="469552"/>
              </a:xfrm>
              <a:prstGeom prst="rect">
                <a:avLst/>
              </a:prstGeom>
              <a:blipFill rotWithShape="0">
                <a:blip r:embed="rId1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1013269" y="3342461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∵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69" y="3342461"/>
                <a:ext cx="605935" cy="67710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1579590" y="3491723"/>
                <a:ext cx="1255215" cy="469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590" y="3491723"/>
                <a:ext cx="1255215" cy="469552"/>
              </a:xfrm>
              <a:prstGeom prst="rect">
                <a:avLst/>
              </a:prstGeom>
              <a:blipFill rotWithShape="0">
                <a:blip r:embed="rId17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3242501" y="3342629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01" y="3342629"/>
                <a:ext cx="605935" cy="67710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3815226" y="3502683"/>
                <a:ext cx="16819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226" y="3502683"/>
                <a:ext cx="1681935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/>
          <p:cNvCxnSpPr/>
          <p:nvPr/>
        </p:nvCxnSpPr>
        <p:spPr>
          <a:xfrm flipH="1" flipV="1">
            <a:off x="8926355" y="3807909"/>
            <a:ext cx="620997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8644226" y="3649577"/>
                <a:ext cx="351057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226" y="3649577"/>
                <a:ext cx="351057" cy="4140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891198" y="3965339"/>
                <a:ext cx="3215176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𝑑𝐼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𝒗</m:t>
                              </m:r>
                            </m:e>
                          </m:acc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98" y="3965339"/>
                <a:ext cx="3215176" cy="100655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109069" y="4281304"/>
                <a:ext cx="13323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𝑣𝑎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069" y="4281304"/>
                <a:ext cx="1332352" cy="43088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2572906" y="4944189"/>
                <a:ext cx="2789803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𝐼𝑎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𝑚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06" y="4944189"/>
                <a:ext cx="2789803" cy="81804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801570" y="4864791"/>
                <a:ext cx="1714893" cy="1006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𝑩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70" y="4864791"/>
                <a:ext cx="1714893" cy="1006301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右箭头 63"/>
          <p:cNvSpPr/>
          <p:nvPr/>
        </p:nvSpPr>
        <p:spPr>
          <a:xfrm>
            <a:off x="5428937" y="5252344"/>
            <a:ext cx="566321" cy="286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6160304" y="4900668"/>
                <a:ext cx="2876300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𝑎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𝑚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𝑣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304" y="4900668"/>
                <a:ext cx="2876300" cy="875624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652350" y="5871349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0" y="5871349"/>
                <a:ext cx="605935" cy="67710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1373532" y="5723263"/>
                <a:ext cx="2495427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𝑣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𝑣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32" y="5723263"/>
                <a:ext cx="2495427" cy="875624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9423818" y="5426163"/>
                <a:ext cx="1852879" cy="89037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𝑚𝐿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818" y="5426163"/>
                <a:ext cx="1852879" cy="89037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右箭头 69"/>
          <p:cNvSpPr/>
          <p:nvPr/>
        </p:nvSpPr>
        <p:spPr>
          <a:xfrm>
            <a:off x="3933217" y="6075729"/>
            <a:ext cx="566321" cy="286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4601816" y="5982448"/>
                <a:ext cx="44555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𝑡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𝜔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816" y="5982448"/>
                <a:ext cx="4455579" cy="430887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0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1" grpId="0"/>
      <p:bldP spid="12" grpId="0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0" grpId="0"/>
      <p:bldP spid="41" grpId="0"/>
      <p:bldP spid="42" grpId="0"/>
      <p:bldP spid="43" grpId="0"/>
      <p:bldP spid="44" grpId="0"/>
      <p:bldP spid="48" grpId="0"/>
      <p:bldP spid="49" grpId="0" animBg="1"/>
      <p:bldP spid="50" grpId="0"/>
      <p:bldP spid="51" grpId="0"/>
      <p:bldP spid="52" grpId="0"/>
      <p:bldP spid="54" grpId="0"/>
      <p:bldP spid="55" grpId="0"/>
      <p:bldP spid="58" grpId="0"/>
      <p:bldP spid="59" grpId="0"/>
      <p:bldP spid="60" grpId="0"/>
      <p:bldP spid="61" grpId="0"/>
      <p:bldP spid="62" grpId="0"/>
      <p:bldP spid="64" grpId="0" animBg="1"/>
      <p:bldP spid="65" grpId="0"/>
      <p:bldP spid="67" grpId="0"/>
      <p:bldP spid="68" grpId="0"/>
      <p:bldP spid="69" grpId="0" animBg="1"/>
      <p:bldP spid="70" grpId="0" animBg="1"/>
      <p:bldP spid="7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68725" y="380150"/>
                <a:ext cx="43701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25" y="380150"/>
                <a:ext cx="43701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/>
          <p:nvPr/>
        </p:nvCxnSpPr>
        <p:spPr>
          <a:xfrm flipV="1">
            <a:off x="8139901" y="2516547"/>
            <a:ext cx="28355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 flipV="1">
            <a:off x="8139901" y="722926"/>
            <a:ext cx="0" cy="1800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947464" y="2510169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64" y="2510169"/>
                <a:ext cx="310983" cy="369332"/>
              </a:xfrm>
              <a:prstGeom prst="rect">
                <a:avLst/>
              </a:prstGeom>
              <a:blipFill>
                <a:blip r:embed="rId3"/>
                <a:stretch>
                  <a:fillRect l="-21569" r="-1960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639864" y="2522926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864" y="2522926"/>
                <a:ext cx="262892" cy="369332"/>
              </a:xfrm>
              <a:prstGeom prst="rect">
                <a:avLst/>
              </a:prstGeom>
              <a:blipFill>
                <a:blip r:embed="rId4"/>
                <a:stretch>
                  <a:fillRect l="-13636" r="-1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171035" y="460955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35" y="460955"/>
                <a:ext cx="269304" cy="369332"/>
              </a:xfrm>
              <a:prstGeom prst="rect">
                <a:avLst/>
              </a:prstGeom>
              <a:blipFill>
                <a:blip r:embed="rId5"/>
                <a:stretch>
                  <a:fillRect l="-24444" r="-2444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乘号 7"/>
          <p:cNvSpPr/>
          <p:nvPr/>
        </p:nvSpPr>
        <p:spPr>
          <a:xfrm>
            <a:off x="8332339" y="750792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乘号 8"/>
          <p:cNvSpPr/>
          <p:nvPr/>
        </p:nvSpPr>
        <p:spPr>
          <a:xfrm>
            <a:off x="8332339" y="1477982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乘号 9"/>
          <p:cNvSpPr/>
          <p:nvPr/>
        </p:nvSpPr>
        <p:spPr>
          <a:xfrm>
            <a:off x="8332339" y="2204226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乘号 10"/>
          <p:cNvSpPr/>
          <p:nvPr/>
        </p:nvSpPr>
        <p:spPr>
          <a:xfrm>
            <a:off x="9124307" y="747842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乘号 11"/>
          <p:cNvSpPr/>
          <p:nvPr/>
        </p:nvSpPr>
        <p:spPr>
          <a:xfrm>
            <a:off x="9124307" y="1475032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乘号 12"/>
          <p:cNvSpPr/>
          <p:nvPr/>
        </p:nvSpPr>
        <p:spPr>
          <a:xfrm>
            <a:off x="9124307" y="2201276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乘号 13"/>
          <p:cNvSpPr/>
          <p:nvPr/>
        </p:nvSpPr>
        <p:spPr>
          <a:xfrm>
            <a:off x="9916275" y="744361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乘号 14"/>
          <p:cNvSpPr/>
          <p:nvPr/>
        </p:nvSpPr>
        <p:spPr>
          <a:xfrm>
            <a:off x="9916275" y="1471551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乘号 15"/>
          <p:cNvSpPr/>
          <p:nvPr/>
        </p:nvSpPr>
        <p:spPr>
          <a:xfrm>
            <a:off x="9916275" y="2197795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乘号 16"/>
          <p:cNvSpPr/>
          <p:nvPr/>
        </p:nvSpPr>
        <p:spPr>
          <a:xfrm>
            <a:off x="10708243" y="744361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乘号 17"/>
          <p:cNvSpPr/>
          <p:nvPr/>
        </p:nvSpPr>
        <p:spPr>
          <a:xfrm>
            <a:off x="10708243" y="1471551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乘号 18"/>
          <p:cNvSpPr/>
          <p:nvPr/>
        </p:nvSpPr>
        <p:spPr>
          <a:xfrm>
            <a:off x="10708243" y="2197795"/>
            <a:ext cx="216000" cy="216000"/>
          </a:xfrm>
          <a:prstGeom prst="mathMultiply">
            <a:avLst>
              <a:gd name="adj1" fmla="val 1079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936016" y="1066594"/>
            <a:ext cx="2586182" cy="11067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429641" y="1735629"/>
                <a:ext cx="450380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641" y="1735629"/>
                <a:ext cx="450380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>
            <a:off x="9574291" y="1378601"/>
            <a:ext cx="683968" cy="0"/>
          </a:xfrm>
          <a:prstGeom prst="straightConnector1">
            <a:avLst/>
          </a:prstGeom>
          <a:ln w="50800">
            <a:solidFill>
              <a:srgbClr val="008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116855" y="1336788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zh-CN" altLang="en-US" b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6855" y="1336788"/>
                <a:ext cx="269304" cy="369332"/>
              </a:xfrm>
              <a:prstGeom prst="rect">
                <a:avLst/>
              </a:prstGeom>
              <a:blipFill>
                <a:blip r:embed="rId7"/>
                <a:stretch>
                  <a:fillRect l="-15909" r="-13636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967111" y="1378601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11" y="1378601"/>
                <a:ext cx="275717" cy="369332"/>
              </a:xfrm>
              <a:prstGeom prst="rect">
                <a:avLst/>
              </a:prstGeom>
              <a:blipFill>
                <a:blip r:embed="rId8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164622" y="1087622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22" y="1087622"/>
                <a:ext cx="275717" cy="369332"/>
              </a:xfrm>
              <a:prstGeom prst="rect">
                <a:avLst/>
              </a:prstGeom>
              <a:blipFill>
                <a:blip r:embed="rId9"/>
                <a:stretch>
                  <a:fillRect l="-23913" r="-21739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638703" y="830414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03" y="830414"/>
                <a:ext cx="275717" cy="369332"/>
              </a:xfrm>
              <a:prstGeom prst="rect">
                <a:avLst/>
              </a:prstGeom>
              <a:blipFill>
                <a:blip r:embed="rId10"/>
                <a:stretch>
                  <a:fillRect l="-24444" r="-2666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625134" y="1936463"/>
                <a:ext cx="275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134" y="1936463"/>
                <a:ext cx="275717" cy="369332"/>
              </a:xfrm>
              <a:prstGeom prst="rect">
                <a:avLst/>
              </a:prstGeom>
              <a:blipFill>
                <a:blip r:embed="rId11"/>
                <a:stretch>
                  <a:fillRect l="-26667" r="-2222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 flipV="1">
            <a:off x="9428933" y="1244235"/>
            <a:ext cx="0" cy="49028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170420" y="1607814"/>
                <a:ext cx="339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420" y="1607814"/>
                <a:ext cx="339773" cy="369332"/>
              </a:xfrm>
              <a:prstGeom prst="rect">
                <a:avLst/>
              </a:prstGeom>
              <a:blipFill>
                <a:blip r:embed="rId12"/>
                <a:stretch>
                  <a:fillRect l="-10714" r="-7143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>
            <a:spLocks/>
          </p:cNvSpPr>
          <p:nvPr/>
        </p:nvSpPr>
        <p:spPr bwMode="auto">
          <a:xfrm>
            <a:off x="8842169" y="1337457"/>
            <a:ext cx="263525" cy="484188"/>
          </a:xfrm>
          <a:custGeom>
            <a:avLst/>
            <a:gdLst>
              <a:gd name="T0" fmla="*/ 0 w 21600"/>
              <a:gd name="T1" fmla="*/ 0 h 43200"/>
              <a:gd name="T2" fmla="*/ 0 w 21600"/>
              <a:gd name="T3" fmla="*/ 484188 h 43200"/>
              <a:gd name="T4" fmla="*/ 0 w 21600"/>
              <a:gd name="T5" fmla="*/ 242094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199"/>
                  <a:pt x="0" y="43200"/>
                </a:cubicBezTo>
              </a:path>
              <a:path w="21600" h="432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199"/>
                  <a:pt x="0" y="432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490633" y="149402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633" y="1494022"/>
                <a:ext cx="383054" cy="369332"/>
              </a:xfrm>
              <a:prstGeom prst="rect">
                <a:avLst/>
              </a:prstGeom>
              <a:blipFill>
                <a:blip r:embed="rId13"/>
                <a:stretch>
                  <a:fillRect l="-9524" r="-634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/>
          <p:cNvCxnSpPr/>
          <p:nvPr/>
        </p:nvCxnSpPr>
        <p:spPr>
          <a:xfrm flipH="1" flipV="1">
            <a:off x="8901310" y="2038780"/>
            <a:ext cx="620997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8619181" y="1880448"/>
                <a:ext cx="282129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181" y="1880448"/>
                <a:ext cx="282129" cy="4140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33608" y="847118"/>
                <a:ext cx="2754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</a:t>
                </a:r>
                <a:r>
                  <a:rPr lang="zh-CN" altLang="en-US" sz="28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𝑣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08" y="847118"/>
                <a:ext cx="2754408" cy="523220"/>
              </a:xfrm>
              <a:prstGeom prst="rect">
                <a:avLst/>
              </a:prstGeom>
              <a:blipFill rotWithShape="0">
                <a:blip r:embed="rId15"/>
                <a:stretch>
                  <a:fillRect t="-151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445202" y="911040"/>
                <a:ext cx="12851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02" y="911040"/>
                <a:ext cx="128516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170070" y="1425286"/>
                <a:ext cx="2346989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𝐼𝑎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070" y="1425286"/>
                <a:ext cx="2346989" cy="8180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74660" y="1549726"/>
                <a:ext cx="47769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∵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0" y="1549726"/>
                <a:ext cx="477695" cy="6771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062460" y="2321176"/>
                <a:ext cx="5737789" cy="811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60" y="2321176"/>
                <a:ext cx="5737789" cy="8111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49182" y="2369819"/>
                <a:ext cx="47769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2" y="2369819"/>
                <a:ext cx="477695" cy="67710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右箭头 42"/>
          <p:cNvSpPr/>
          <p:nvPr/>
        </p:nvSpPr>
        <p:spPr>
          <a:xfrm>
            <a:off x="3631379" y="1028358"/>
            <a:ext cx="554182" cy="233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733608" y="3141531"/>
                <a:ext cx="2535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</a:t>
                </a:r>
                <a:r>
                  <a:rPr lang="zh-CN" altLang="en-US" sz="28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08" y="3141531"/>
                <a:ext cx="2535566" cy="523220"/>
              </a:xfrm>
              <a:prstGeom prst="rect">
                <a:avLst/>
              </a:prstGeom>
              <a:blipFill rotWithShape="0">
                <a:blip r:embed="rId21"/>
                <a:stretch>
                  <a:fillRect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4343619" y="3178475"/>
                <a:ext cx="1116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619" y="3178475"/>
                <a:ext cx="1116459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右箭头 45"/>
          <p:cNvSpPr/>
          <p:nvPr/>
        </p:nvSpPr>
        <p:spPr>
          <a:xfrm>
            <a:off x="3529796" y="3295793"/>
            <a:ext cx="554182" cy="233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931222" y="3779183"/>
                <a:ext cx="47769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22" y="3779183"/>
                <a:ext cx="477695" cy="67710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963015" y="3872425"/>
                <a:ext cx="26123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015" y="3872425"/>
                <a:ext cx="2612318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462669" y="3719289"/>
                <a:ext cx="2558201" cy="738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69" y="3719289"/>
                <a:ext cx="2558201" cy="73853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864718" y="4848403"/>
                <a:ext cx="3074752" cy="811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8" y="4848403"/>
                <a:ext cx="3074752" cy="8117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4384140" y="4730045"/>
            <a:ext cx="5594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此过程中感应电流不是突然出现，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而是经历一个暂态过程逐渐增加。</a:t>
            </a:r>
          </a:p>
        </p:txBody>
      </p:sp>
    </p:spTree>
    <p:extLst>
      <p:ext uri="{BB962C8B-B14F-4D97-AF65-F5344CB8AC3E}">
        <p14:creationId xmlns:p14="http://schemas.microsoft.com/office/powerpoint/2010/main" val="23362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39" grpId="0"/>
      <p:bldP spid="41" grpId="0"/>
      <p:bldP spid="42" grpId="0"/>
      <p:bldP spid="43" grpId="0" animBg="1"/>
      <p:bldP spid="44" grpId="0"/>
      <p:bldP spid="45" grpId="0"/>
      <p:bldP spid="46" grpId="0" animBg="1"/>
      <p:bldP spid="47" grpId="0"/>
      <p:bldP spid="48" grpId="0"/>
      <p:bldP spid="49" grpId="0"/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6100" y="288268"/>
            <a:ext cx="10825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</a:t>
            </a:r>
            <a:r>
              <a:rPr lang="en-US" altLang="zh-CN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4</a:t>
            </a:r>
            <a:r>
              <a:rPr lang="zh-CN" altLang="en-US" sz="28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：通过计算回路的磁场能量，证明两电流回路的互感系数相同。</a:t>
            </a:r>
            <a:endParaRPr lang="en-US" altLang="zh-CN" sz="28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100" y="737172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4104" y="737600"/>
            <a:ext cx="559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假定两个回路开始处在断开状态。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21" name="Group 68"/>
          <p:cNvGrpSpPr>
            <a:grpSpLocks/>
          </p:cNvGrpSpPr>
          <p:nvPr/>
        </p:nvGrpSpPr>
        <p:grpSpPr bwMode="auto">
          <a:xfrm>
            <a:off x="7670547" y="1373163"/>
            <a:ext cx="3295794" cy="2410979"/>
            <a:chOff x="3878" y="404"/>
            <a:chExt cx="1678" cy="1227"/>
          </a:xfrm>
        </p:grpSpPr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4286" y="404"/>
              <a:ext cx="185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latin typeface="SimHei" charset="-122"/>
                  <a:ea typeface="SimHei" charset="-122"/>
                  <a:cs typeface="SimHei" charset="-122"/>
                </a:rPr>
                <a:t>1</a:t>
              </a: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4785" y="404"/>
              <a:ext cx="185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latin typeface="SimHei" charset="-122"/>
                  <a:ea typeface="SimHei" charset="-122"/>
                  <a:cs typeface="SimHei" charset="-122"/>
                </a:rPr>
                <a:t>2</a:t>
              </a:r>
            </a:p>
          </p:txBody>
        </p:sp>
        <p:sp>
          <p:nvSpPr>
            <p:cNvPr id="24" name="Arc 20"/>
            <p:cNvSpPr>
              <a:spLocks/>
            </p:cNvSpPr>
            <p:nvPr/>
          </p:nvSpPr>
          <p:spPr bwMode="auto">
            <a:xfrm flipH="1" flipV="1">
              <a:off x="4195" y="677"/>
              <a:ext cx="318" cy="652"/>
            </a:xfrm>
            <a:custGeom>
              <a:avLst/>
              <a:gdLst>
                <a:gd name="T0" fmla="*/ 0 w 43200"/>
                <a:gd name="T1" fmla="*/ 0 h 42276"/>
                <a:gd name="T2" fmla="*/ 0 w 43200"/>
                <a:gd name="T3" fmla="*/ 0 h 42276"/>
                <a:gd name="T4" fmla="*/ 0 w 43200"/>
                <a:gd name="T5" fmla="*/ 0 h 422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2276" fill="none" extrusionOk="0">
                  <a:moveTo>
                    <a:pt x="30449" y="971"/>
                  </a:moveTo>
                  <a:cubicBezTo>
                    <a:pt x="38208" y="4456"/>
                    <a:pt x="43200" y="12170"/>
                    <a:pt x="43200" y="20676"/>
                  </a:cubicBezTo>
                  <a:cubicBezTo>
                    <a:pt x="43200" y="32605"/>
                    <a:pt x="33529" y="42276"/>
                    <a:pt x="21600" y="42276"/>
                  </a:cubicBezTo>
                  <a:cubicBezTo>
                    <a:pt x="9670" y="42276"/>
                    <a:pt x="0" y="32605"/>
                    <a:pt x="0" y="20676"/>
                  </a:cubicBezTo>
                  <a:cubicBezTo>
                    <a:pt x="-1" y="11153"/>
                    <a:pt x="6235" y="2755"/>
                    <a:pt x="15349" y="-1"/>
                  </a:cubicBezTo>
                </a:path>
                <a:path w="43200" h="42276" stroke="0" extrusionOk="0">
                  <a:moveTo>
                    <a:pt x="30449" y="971"/>
                  </a:moveTo>
                  <a:cubicBezTo>
                    <a:pt x="38208" y="4456"/>
                    <a:pt x="43200" y="12170"/>
                    <a:pt x="43200" y="20676"/>
                  </a:cubicBezTo>
                  <a:cubicBezTo>
                    <a:pt x="43200" y="32605"/>
                    <a:pt x="33529" y="42276"/>
                    <a:pt x="21600" y="42276"/>
                  </a:cubicBezTo>
                  <a:cubicBezTo>
                    <a:pt x="9670" y="42276"/>
                    <a:pt x="0" y="32605"/>
                    <a:pt x="0" y="20676"/>
                  </a:cubicBezTo>
                  <a:cubicBezTo>
                    <a:pt x="-1" y="11153"/>
                    <a:pt x="6235" y="2755"/>
                    <a:pt x="15349" y="-1"/>
                  </a:cubicBezTo>
                  <a:lnTo>
                    <a:pt x="21600" y="20676"/>
                  </a:lnTo>
                  <a:lnTo>
                    <a:pt x="30449" y="971"/>
                  </a:lnTo>
                  <a:close/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5" name="Arc 21"/>
            <p:cNvSpPr>
              <a:spLocks/>
            </p:cNvSpPr>
            <p:nvPr/>
          </p:nvSpPr>
          <p:spPr bwMode="auto">
            <a:xfrm flipH="1" flipV="1">
              <a:off x="4241" y="679"/>
              <a:ext cx="317" cy="664"/>
            </a:xfrm>
            <a:custGeom>
              <a:avLst/>
              <a:gdLst>
                <a:gd name="T0" fmla="*/ 0 w 43200"/>
                <a:gd name="T1" fmla="*/ 0 h 43123"/>
                <a:gd name="T2" fmla="*/ 0 w 43200"/>
                <a:gd name="T3" fmla="*/ 0 h 43123"/>
                <a:gd name="T4" fmla="*/ 0 w 43200"/>
                <a:gd name="T5" fmla="*/ 0 h 43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23" fill="none" extrusionOk="0">
                  <a:moveTo>
                    <a:pt x="23422" y="0"/>
                  </a:moveTo>
                  <a:cubicBezTo>
                    <a:pt x="34605" y="947"/>
                    <a:pt x="43200" y="10300"/>
                    <a:pt x="43200" y="21523"/>
                  </a:cubicBezTo>
                  <a:cubicBezTo>
                    <a:pt x="43200" y="33452"/>
                    <a:pt x="33529" y="43123"/>
                    <a:pt x="21600" y="43123"/>
                  </a:cubicBezTo>
                  <a:cubicBezTo>
                    <a:pt x="9670" y="43123"/>
                    <a:pt x="0" y="33452"/>
                    <a:pt x="0" y="21523"/>
                  </a:cubicBezTo>
                  <a:cubicBezTo>
                    <a:pt x="-1" y="11183"/>
                    <a:pt x="7327" y="2293"/>
                    <a:pt x="17477" y="320"/>
                  </a:cubicBezTo>
                </a:path>
                <a:path w="43200" h="43123" stroke="0" extrusionOk="0">
                  <a:moveTo>
                    <a:pt x="23422" y="0"/>
                  </a:moveTo>
                  <a:cubicBezTo>
                    <a:pt x="34605" y="947"/>
                    <a:pt x="43200" y="10300"/>
                    <a:pt x="43200" y="21523"/>
                  </a:cubicBezTo>
                  <a:cubicBezTo>
                    <a:pt x="43200" y="33452"/>
                    <a:pt x="33529" y="43123"/>
                    <a:pt x="21600" y="43123"/>
                  </a:cubicBezTo>
                  <a:cubicBezTo>
                    <a:pt x="9670" y="43123"/>
                    <a:pt x="0" y="33452"/>
                    <a:pt x="0" y="21523"/>
                  </a:cubicBezTo>
                  <a:cubicBezTo>
                    <a:pt x="-1" y="11183"/>
                    <a:pt x="7327" y="2293"/>
                    <a:pt x="17477" y="320"/>
                  </a:cubicBezTo>
                  <a:lnTo>
                    <a:pt x="21600" y="21523"/>
                  </a:lnTo>
                  <a:lnTo>
                    <a:pt x="23422" y="0"/>
                  </a:lnTo>
                  <a:close/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6" name="Arc 22"/>
            <p:cNvSpPr>
              <a:spLocks/>
            </p:cNvSpPr>
            <p:nvPr/>
          </p:nvSpPr>
          <p:spPr bwMode="auto">
            <a:xfrm flipH="1" flipV="1">
              <a:off x="4286" y="678"/>
              <a:ext cx="279" cy="664"/>
            </a:xfrm>
            <a:custGeom>
              <a:avLst/>
              <a:gdLst>
                <a:gd name="T0" fmla="*/ 0 w 38073"/>
                <a:gd name="T1" fmla="*/ 0 h 43166"/>
                <a:gd name="T2" fmla="*/ 0 w 38073"/>
                <a:gd name="T3" fmla="*/ 0 h 43166"/>
                <a:gd name="T4" fmla="*/ 0 w 38073"/>
                <a:gd name="T5" fmla="*/ 0 h 43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073" h="43166" fill="none" extrusionOk="0">
                  <a:moveTo>
                    <a:pt x="17687" y="0"/>
                  </a:moveTo>
                  <a:cubicBezTo>
                    <a:pt x="29127" y="644"/>
                    <a:pt x="38073" y="10108"/>
                    <a:pt x="38073" y="21566"/>
                  </a:cubicBezTo>
                  <a:cubicBezTo>
                    <a:pt x="38073" y="33495"/>
                    <a:pt x="28402" y="43166"/>
                    <a:pt x="16473" y="43166"/>
                  </a:cubicBezTo>
                  <a:cubicBezTo>
                    <a:pt x="10127" y="43166"/>
                    <a:pt x="4103" y="40376"/>
                    <a:pt x="-1" y="35537"/>
                  </a:cubicBezTo>
                </a:path>
                <a:path w="38073" h="43166" stroke="0" extrusionOk="0">
                  <a:moveTo>
                    <a:pt x="17687" y="0"/>
                  </a:moveTo>
                  <a:cubicBezTo>
                    <a:pt x="29127" y="644"/>
                    <a:pt x="38073" y="10108"/>
                    <a:pt x="38073" y="21566"/>
                  </a:cubicBezTo>
                  <a:cubicBezTo>
                    <a:pt x="38073" y="33495"/>
                    <a:pt x="28402" y="43166"/>
                    <a:pt x="16473" y="43166"/>
                  </a:cubicBezTo>
                  <a:cubicBezTo>
                    <a:pt x="10127" y="43166"/>
                    <a:pt x="4103" y="40376"/>
                    <a:pt x="-1" y="35537"/>
                  </a:cubicBezTo>
                  <a:lnTo>
                    <a:pt x="16473" y="21566"/>
                  </a:lnTo>
                  <a:lnTo>
                    <a:pt x="17687" y="0"/>
                  </a:lnTo>
                  <a:close/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 flipV="1">
              <a:off x="3878" y="1312"/>
              <a:ext cx="408" cy="22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8" name="Arc 24"/>
            <p:cNvSpPr>
              <a:spLocks/>
            </p:cNvSpPr>
            <p:nvPr/>
          </p:nvSpPr>
          <p:spPr bwMode="auto">
            <a:xfrm flipH="1" flipV="1">
              <a:off x="4392" y="678"/>
              <a:ext cx="211" cy="680"/>
            </a:xfrm>
            <a:custGeom>
              <a:avLst/>
              <a:gdLst>
                <a:gd name="T0" fmla="*/ 0 w 28794"/>
                <a:gd name="T1" fmla="*/ 0 h 40856"/>
                <a:gd name="T2" fmla="*/ 0 w 28794"/>
                <a:gd name="T3" fmla="*/ 0 h 40856"/>
                <a:gd name="T4" fmla="*/ 0 w 28794"/>
                <a:gd name="T5" fmla="*/ 0 h 408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794" h="40856" fill="none" extrusionOk="0">
                  <a:moveTo>
                    <a:pt x="28793" y="39622"/>
                  </a:moveTo>
                  <a:cubicBezTo>
                    <a:pt x="26483" y="40438"/>
                    <a:pt x="24050" y="40855"/>
                    <a:pt x="21600" y="40856"/>
                  </a:cubicBezTo>
                  <a:cubicBezTo>
                    <a:pt x="9670" y="40856"/>
                    <a:pt x="0" y="31185"/>
                    <a:pt x="0" y="19256"/>
                  </a:cubicBezTo>
                  <a:cubicBezTo>
                    <a:pt x="-1" y="11125"/>
                    <a:pt x="4565" y="3684"/>
                    <a:pt x="11813" y="0"/>
                  </a:cubicBezTo>
                </a:path>
                <a:path w="28794" h="40856" stroke="0" extrusionOk="0">
                  <a:moveTo>
                    <a:pt x="28793" y="39622"/>
                  </a:moveTo>
                  <a:cubicBezTo>
                    <a:pt x="26483" y="40438"/>
                    <a:pt x="24050" y="40855"/>
                    <a:pt x="21600" y="40856"/>
                  </a:cubicBezTo>
                  <a:cubicBezTo>
                    <a:pt x="9670" y="40856"/>
                    <a:pt x="0" y="31185"/>
                    <a:pt x="0" y="19256"/>
                  </a:cubicBezTo>
                  <a:cubicBezTo>
                    <a:pt x="-1" y="11125"/>
                    <a:pt x="4565" y="3684"/>
                    <a:pt x="11813" y="0"/>
                  </a:cubicBezTo>
                  <a:lnTo>
                    <a:pt x="21600" y="19256"/>
                  </a:lnTo>
                  <a:lnTo>
                    <a:pt x="28793" y="39622"/>
                  </a:lnTo>
                  <a:close/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V="1">
              <a:off x="4105" y="1358"/>
              <a:ext cx="408" cy="27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0" name="Arc 26"/>
            <p:cNvSpPr>
              <a:spLocks/>
            </p:cNvSpPr>
            <p:nvPr/>
          </p:nvSpPr>
          <p:spPr bwMode="auto">
            <a:xfrm flipH="1" flipV="1">
              <a:off x="4852" y="682"/>
              <a:ext cx="159" cy="647"/>
            </a:xfrm>
            <a:custGeom>
              <a:avLst/>
              <a:gdLst>
                <a:gd name="T0" fmla="*/ 0 w 21600"/>
                <a:gd name="T1" fmla="*/ 0 h 41980"/>
                <a:gd name="T2" fmla="*/ 0 w 21600"/>
                <a:gd name="T3" fmla="*/ 0 h 41980"/>
                <a:gd name="T4" fmla="*/ 0 w 21600"/>
                <a:gd name="T5" fmla="*/ 0 h 419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1980" fill="none" extrusionOk="0">
                  <a:moveTo>
                    <a:pt x="18036" y="41979"/>
                  </a:moveTo>
                  <a:cubicBezTo>
                    <a:pt x="7626" y="40238"/>
                    <a:pt x="0" y="31229"/>
                    <a:pt x="0" y="20676"/>
                  </a:cubicBezTo>
                  <a:cubicBezTo>
                    <a:pt x="-1" y="11153"/>
                    <a:pt x="6235" y="2755"/>
                    <a:pt x="15349" y="-1"/>
                  </a:cubicBezTo>
                </a:path>
                <a:path w="21600" h="41980" stroke="0" extrusionOk="0">
                  <a:moveTo>
                    <a:pt x="18036" y="41979"/>
                  </a:moveTo>
                  <a:cubicBezTo>
                    <a:pt x="7626" y="40238"/>
                    <a:pt x="0" y="31229"/>
                    <a:pt x="0" y="20676"/>
                  </a:cubicBezTo>
                  <a:cubicBezTo>
                    <a:pt x="-1" y="11153"/>
                    <a:pt x="6235" y="2755"/>
                    <a:pt x="15349" y="-1"/>
                  </a:cubicBezTo>
                  <a:lnTo>
                    <a:pt x="21600" y="20676"/>
                  </a:lnTo>
                  <a:lnTo>
                    <a:pt x="18036" y="41979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1" name="Arc 27"/>
            <p:cNvSpPr>
              <a:spLocks/>
            </p:cNvSpPr>
            <p:nvPr/>
          </p:nvSpPr>
          <p:spPr bwMode="auto">
            <a:xfrm flipH="1" flipV="1">
              <a:off x="4740" y="680"/>
              <a:ext cx="317" cy="664"/>
            </a:xfrm>
            <a:custGeom>
              <a:avLst/>
              <a:gdLst>
                <a:gd name="T0" fmla="*/ 0 w 43200"/>
                <a:gd name="T1" fmla="*/ 0 h 43123"/>
                <a:gd name="T2" fmla="*/ 0 w 43200"/>
                <a:gd name="T3" fmla="*/ 0 h 43123"/>
                <a:gd name="T4" fmla="*/ 0 w 43200"/>
                <a:gd name="T5" fmla="*/ 0 h 43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23" fill="none" extrusionOk="0">
                  <a:moveTo>
                    <a:pt x="23422" y="0"/>
                  </a:moveTo>
                  <a:cubicBezTo>
                    <a:pt x="34605" y="947"/>
                    <a:pt x="43200" y="10300"/>
                    <a:pt x="43200" y="21523"/>
                  </a:cubicBezTo>
                  <a:cubicBezTo>
                    <a:pt x="43200" y="33452"/>
                    <a:pt x="33529" y="43123"/>
                    <a:pt x="21600" y="43123"/>
                  </a:cubicBezTo>
                  <a:cubicBezTo>
                    <a:pt x="9670" y="43123"/>
                    <a:pt x="0" y="33452"/>
                    <a:pt x="0" y="21523"/>
                  </a:cubicBezTo>
                  <a:cubicBezTo>
                    <a:pt x="-1" y="11183"/>
                    <a:pt x="7327" y="2293"/>
                    <a:pt x="17477" y="320"/>
                  </a:cubicBezTo>
                </a:path>
                <a:path w="43200" h="43123" stroke="0" extrusionOk="0">
                  <a:moveTo>
                    <a:pt x="23422" y="0"/>
                  </a:moveTo>
                  <a:cubicBezTo>
                    <a:pt x="34605" y="947"/>
                    <a:pt x="43200" y="10300"/>
                    <a:pt x="43200" y="21523"/>
                  </a:cubicBezTo>
                  <a:cubicBezTo>
                    <a:pt x="43200" y="33452"/>
                    <a:pt x="33529" y="43123"/>
                    <a:pt x="21600" y="43123"/>
                  </a:cubicBezTo>
                  <a:cubicBezTo>
                    <a:pt x="9670" y="43123"/>
                    <a:pt x="0" y="33452"/>
                    <a:pt x="0" y="21523"/>
                  </a:cubicBezTo>
                  <a:cubicBezTo>
                    <a:pt x="-1" y="11183"/>
                    <a:pt x="7327" y="2293"/>
                    <a:pt x="17477" y="320"/>
                  </a:cubicBezTo>
                  <a:lnTo>
                    <a:pt x="21600" y="21523"/>
                  </a:lnTo>
                  <a:lnTo>
                    <a:pt x="23422" y="0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2" name="Arc 28"/>
            <p:cNvSpPr>
              <a:spLocks/>
            </p:cNvSpPr>
            <p:nvPr/>
          </p:nvSpPr>
          <p:spPr bwMode="auto">
            <a:xfrm flipH="1" flipV="1">
              <a:off x="4785" y="678"/>
              <a:ext cx="279" cy="663"/>
            </a:xfrm>
            <a:custGeom>
              <a:avLst/>
              <a:gdLst>
                <a:gd name="T0" fmla="*/ 0 w 38073"/>
                <a:gd name="T1" fmla="*/ 0 h 43054"/>
                <a:gd name="T2" fmla="*/ 0 w 38073"/>
                <a:gd name="T3" fmla="*/ 0 h 43054"/>
                <a:gd name="T4" fmla="*/ 0 w 38073"/>
                <a:gd name="T5" fmla="*/ 0 h 4305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073" h="43054" fill="none" extrusionOk="0">
                  <a:moveTo>
                    <a:pt x="18981" y="0"/>
                  </a:moveTo>
                  <a:cubicBezTo>
                    <a:pt x="29866" y="1273"/>
                    <a:pt x="38073" y="10495"/>
                    <a:pt x="38073" y="21454"/>
                  </a:cubicBezTo>
                  <a:cubicBezTo>
                    <a:pt x="38073" y="33383"/>
                    <a:pt x="28402" y="43054"/>
                    <a:pt x="16473" y="43054"/>
                  </a:cubicBezTo>
                  <a:cubicBezTo>
                    <a:pt x="10127" y="43054"/>
                    <a:pt x="4103" y="40264"/>
                    <a:pt x="-1" y="35425"/>
                  </a:cubicBezTo>
                </a:path>
                <a:path w="38073" h="43054" stroke="0" extrusionOk="0">
                  <a:moveTo>
                    <a:pt x="18981" y="0"/>
                  </a:moveTo>
                  <a:cubicBezTo>
                    <a:pt x="29866" y="1273"/>
                    <a:pt x="38073" y="10495"/>
                    <a:pt x="38073" y="21454"/>
                  </a:cubicBezTo>
                  <a:cubicBezTo>
                    <a:pt x="38073" y="33383"/>
                    <a:pt x="28402" y="43054"/>
                    <a:pt x="16473" y="43054"/>
                  </a:cubicBezTo>
                  <a:cubicBezTo>
                    <a:pt x="10127" y="43054"/>
                    <a:pt x="4103" y="40264"/>
                    <a:pt x="-1" y="35425"/>
                  </a:cubicBezTo>
                  <a:lnTo>
                    <a:pt x="16473" y="21454"/>
                  </a:lnTo>
                  <a:lnTo>
                    <a:pt x="18981" y="0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V="1">
              <a:off x="4831" y="1389"/>
              <a:ext cx="544" cy="0"/>
            </a:xfrm>
            <a:prstGeom prst="line">
              <a:avLst/>
            </a:pr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4" name="Arc 30"/>
            <p:cNvSpPr>
              <a:spLocks/>
            </p:cNvSpPr>
            <p:nvPr/>
          </p:nvSpPr>
          <p:spPr bwMode="auto">
            <a:xfrm flipH="1" flipV="1">
              <a:off x="4891" y="679"/>
              <a:ext cx="211" cy="574"/>
            </a:xfrm>
            <a:custGeom>
              <a:avLst/>
              <a:gdLst>
                <a:gd name="T0" fmla="*/ 0 w 28794"/>
                <a:gd name="T1" fmla="*/ 0 h 34462"/>
                <a:gd name="T2" fmla="*/ 0 w 28794"/>
                <a:gd name="T3" fmla="*/ 0 h 34462"/>
                <a:gd name="T4" fmla="*/ 0 w 28794"/>
                <a:gd name="T5" fmla="*/ 0 h 3446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794" h="34462" fill="none" extrusionOk="0">
                  <a:moveTo>
                    <a:pt x="28793" y="33228"/>
                  </a:moveTo>
                  <a:cubicBezTo>
                    <a:pt x="26483" y="34044"/>
                    <a:pt x="24050" y="34461"/>
                    <a:pt x="21600" y="34462"/>
                  </a:cubicBezTo>
                  <a:cubicBezTo>
                    <a:pt x="9670" y="34462"/>
                    <a:pt x="0" y="24791"/>
                    <a:pt x="0" y="12862"/>
                  </a:cubicBezTo>
                  <a:cubicBezTo>
                    <a:pt x="-1" y="8230"/>
                    <a:pt x="1488" y="3721"/>
                    <a:pt x="4246" y="-1"/>
                  </a:cubicBezTo>
                </a:path>
                <a:path w="28794" h="34462" stroke="0" extrusionOk="0">
                  <a:moveTo>
                    <a:pt x="28793" y="33228"/>
                  </a:moveTo>
                  <a:cubicBezTo>
                    <a:pt x="26483" y="34044"/>
                    <a:pt x="24050" y="34461"/>
                    <a:pt x="21600" y="34462"/>
                  </a:cubicBezTo>
                  <a:cubicBezTo>
                    <a:pt x="9670" y="34462"/>
                    <a:pt x="0" y="24791"/>
                    <a:pt x="0" y="12862"/>
                  </a:cubicBezTo>
                  <a:cubicBezTo>
                    <a:pt x="-1" y="8230"/>
                    <a:pt x="1488" y="3721"/>
                    <a:pt x="4246" y="-1"/>
                  </a:cubicBezTo>
                  <a:lnTo>
                    <a:pt x="21600" y="12862"/>
                  </a:lnTo>
                  <a:lnTo>
                    <a:pt x="28793" y="33228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 flipV="1">
              <a:off x="5057" y="1253"/>
              <a:ext cx="499" cy="0"/>
            </a:xfrm>
            <a:prstGeom prst="line">
              <a:avLst/>
            </a:pr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36" name="Arc 32"/>
            <p:cNvSpPr>
              <a:spLocks/>
            </p:cNvSpPr>
            <p:nvPr/>
          </p:nvSpPr>
          <p:spPr bwMode="auto">
            <a:xfrm flipH="1" flipV="1">
              <a:off x="4694" y="677"/>
              <a:ext cx="196" cy="712"/>
            </a:xfrm>
            <a:custGeom>
              <a:avLst/>
              <a:gdLst>
                <a:gd name="T0" fmla="*/ 0 w 26679"/>
                <a:gd name="T1" fmla="*/ 0 h 43158"/>
                <a:gd name="T2" fmla="*/ 0 w 26679"/>
                <a:gd name="T3" fmla="*/ 0 h 43158"/>
                <a:gd name="T4" fmla="*/ 0 w 26679"/>
                <a:gd name="T5" fmla="*/ 0 h 431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679" h="43158" fill="none" extrusionOk="0">
                  <a:moveTo>
                    <a:pt x="6428" y="0"/>
                  </a:moveTo>
                  <a:cubicBezTo>
                    <a:pt x="17811" y="713"/>
                    <a:pt x="26679" y="10152"/>
                    <a:pt x="26679" y="21558"/>
                  </a:cubicBezTo>
                  <a:cubicBezTo>
                    <a:pt x="26679" y="33487"/>
                    <a:pt x="17008" y="43158"/>
                    <a:pt x="5079" y="43158"/>
                  </a:cubicBezTo>
                  <a:cubicBezTo>
                    <a:pt x="3367" y="43158"/>
                    <a:pt x="1662" y="42954"/>
                    <a:pt x="-1" y="42552"/>
                  </a:cubicBezTo>
                </a:path>
                <a:path w="26679" h="43158" stroke="0" extrusionOk="0">
                  <a:moveTo>
                    <a:pt x="6428" y="0"/>
                  </a:moveTo>
                  <a:cubicBezTo>
                    <a:pt x="17811" y="713"/>
                    <a:pt x="26679" y="10152"/>
                    <a:pt x="26679" y="21558"/>
                  </a:cubicBezTo>
                  <a:cubicBezTo>
                    <a:pt x="26679" y="33487"/>
                    <a:pt x="17008" y="43158"/>
                    <a:pt x="5079" y="43158"/>
                  </a:cubicBezTo>
                  <a:cubicBezTo>
                    <a:pt x="3367" y="43158"/>
                    <a:pt x="1662" y="42954"/>
                    <a:pt x="-1" y="42552"/>
                  </a:cubicBezTo>
                  <a:lnTo>
                    <a:pt x="5079" y="21558"/>
                  </a:lnTo>
                  <a:lnTo>
                    <a:pt x="6428" y="0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994104" y="1260392"/>
                <a:ext cx="64712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先接通</a:t>
                </a:r>
                <a:r>
                  <a:rPr lang="zh-CN" altLang="en-US" sz="2800" b="1" dirty="0">
                    <a:solidFill>
                      <a:srgbClr val="00206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206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的电源，其电流从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→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04" y="1260392"/>
                <a:ext cx="6471259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883" t="-15116" r="-56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94103" y="1763228"/>
                <a:ext cx="580960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此过程中电源力做功，储存在</a:t>
                </a:r>
                <a:r>
                  <a:rPr lang="zh-CN" altLang="en-US" sz="2800" b="1" dirty="0">
                    <a:solidFill>
                      <a:srgbClr val="00206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206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</m:oMath>
                </a14:m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磁场的能量为：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03" y="1763228"/>
                <a:ext cx="5809604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099" t="-7643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428470" y="2619904"/>
                <a:ext cx="201978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470" y="2619904"/>
                <a:ext cx="2019784" cy="8066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94104" y="3512376"/>
                <a:ext cx="66764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再接通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的电源，其电流从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→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04" y="3512376"/>
                <a:ext cx="6676443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826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94103" y="4121437"/>
                <a:ext cx="5448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的磁场中储存的能量为：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03" y="4121437"/>
                <a:ext cx="5448928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2237" t="-13953" r="-447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331488" y="4730498"/>
                <a:ext cx="2012987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488" y="4730498"/>
                <a:ext cx="2012987" cy="8066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 flipV="1">
            <a:off x="7746679" y="3571962"/>
            <a:ext cx="251482" cy="1965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7880733" y="3658835"/>
            <a:ext cx="151094" cy="1224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7" idx="0"/>
          </p:cNvCxnSpPr>
          <p:nvPr/>
        </p:nvCxnSpPr>
        <p:spPr>
          <a:xfrm>
            <a:off x="7670547" y="3605332"/>
            <a:ext cx="210186" cy="792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32600" y="3717164"/>
            <a:ext cx="210186" cy="792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10742431" y="3052229"/>
            <a:ext cx="0" cy="28292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0830817" y="3079782"/>
            <a:ext cx="0" cy="180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0603933" y="3203275"/>
            <a:ext cx="159208" cy="1119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0817488" y="3050631"/>
            <a:ext cx="159208" cy="1119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8383523" y="3399802"/>
            <a:ext cx="296582" cy="2088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8027402" y="3280813"/>
            <a:ext cx="242750" cy="1548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913241" y="2807963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241" y="2807963"/>
                <a:ext cx="4359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556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211480" y="2550161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480" y="2550161"/>
                <a:ext cx="4359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556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/>
          <p:cNvCxnSpPr/>
          <p:nvPr/>
        </p:nvCxnSpPr>
        <p:spPr>
          <a:xfrm flipH="1">
            <a:off x="10152724" y="3041395"/>
            <a:ext cx="3796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9955430" y="3301312"/>
            <a:ext cx="35131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0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7" grpId="0"/>
      <p:bldP spid="38" grpId="0"/>
      <p:bldP spid="5" grpId="0"/>
      <p:bldP spid="39" grpId="0"/>
      <p:bldP spid="40" grpId="0"/>
      <p:bldP spid="41" grpId="0"/>
      <p:bldP spid="50" grpId="0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7713773" y="532655"/>
            <a:ext cx="3295794" cy="2410979"/>
            <a:chOff x="3878" y="404"/>
            <a:chExt cx="1678" cy="1227"/>
          </a:xfrm>
        </p:grpSpPr>
        <p:sp>
          <p:nvSpPr>
            <p:cNvPr id="3" name="Text Box 18"/>
            <p:cNvSpPr txBox="1">
              <a:spLocks noChangeArrowheads="1"/>
            </p:cNvSpPr>
            <p:nvPr/>
          </p:nvSpPr>
          <p:spPr bwMode="auto">
            <a:xfrm>
              <a:off x="4286" y="404"/>
              <a:ext cx="185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latin typeface="SimHei" charset="-122"/>
                  <a:ea typeface="SimHei" charset="-122"/>
                  <a:cs typeface="SimHei" charset="-122"/>
                </a:rPr>
                <a:t>1</a:t>
              </a:r>
            </a:p>
          </p:txBody>
        </p:sp>
        <p:sp>
          <p:nvSpPr>
            <p:cNvPr id="4" name="Text Box 19"/>
            <p:cNvSpPr txBox="1">
              <a:spLocks noChangeArrowheads="1"/>
            </p:cNvSpPr>
            <p:nvPr/>
          </p:nvSpPr>
          <p:spPr bwMode="auto">
            <a:xfrm>
              <a:off x="4785" y="404"/>
              <a:ext cx="185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latin typeface="SimHei" charset="-122"/>
                  <a:ea typeface="SimHei" charset="-122"/>
                  <a:cs typeface="SimHei" charset="-122"/>
                </a:rPr>
                <a:t>2</a:t>
              </a:r>
            </a:p>
          </p:txBody>
        </p:sp>
        <p:sp>
          <p:nvSpPr>
            <p:cNvPr id="5" name="Arc 20"/>
            <p:cNvSpPr>
              <a:spLocks/>
            </p:cNvSpPr>
            <p:nvPr/>
          </p:nvSpPr>
          <p:spPr bwMode="auto">
            <a:xfrm flipH="1" flipV="1">
              <a:off x="4195" y="677"/>
              <a:ext cx="318" cy="652"/>
            </a:xfrm>
            <a:custGeom>
              <a:avLst/>
              <a:gdLst>
                <a:gd name="T0" fmla="*/ 0 w 43200"/>
                <a:gd name="T1" fmla="*/ 0 h 42276"/>
                <a:gd name="T2" fmla="*/ 0 w 43200"/>
                <a:gd name="T3" fmla="*/ 0 h 42276"/>
                <a:gd name="T4" fmla="*/ 0 w 43200"/>
                <a:gd name="T5" fmla="*/ 0 h 422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2276" fill="none" extrusionOk="0">
                  <a:moveTo>
                    <a:pt x="30449" y="971"/>
                  </a:moveTo>
                  <a:cubicBezTo>
                    <a:pt x="38208" y="4456"/>
                    <a:pt x="43200" y="12170"/>
                    <a:pt x="43200" y="20676"/>
                  </a:cubicBezTo>
                  <a:cubicBezTo>
                    <a:pt x="43200" y="32605"/>
                    <a:pt x="33529" y="42276"/>
                    <a:pt x="21600" y="42276"/>
                  </a:cubicBezTo>
                  <a:cubicBezTo>
                    <a:pt x="9670" y="42276"/>
                    <a:pt x="0" y="32605"/>
                    <a:pt x="0" y="20676"/>
                  </a:cubicBezTo>
                  <a:cubicBezTo>
                    <a:pt x="-1" y="11153"/>
                    <a:pt x="6235" y="2755"/>
                    <a:pt x="15349" y="-1"/>
                  </a:cubicBezTo>
                </a:path>
                <a:path w="43200" h="42276" stroke="0" extrusionOk="0">
                  <a:moveTo>
                    <a:pt x="30449" y="971"/>
                  </a:moveTo>
                  <a:cubicBezTo>
                    <a:pt x="38208" y="4456"/>
                    <a:pt x="43200" y="12170"/>
                    <a:pt x="43200" y="20676"/>
                  </a:cubicBezTo>
                  <a:cubicBezTo>
                    <a:pt x="43200" y="32605"/>
                    <a:pt x="33529" y="42276"/>
                    <a:pt x="21600" y="42276"/>
                  </a:cubicBezTo>
                  <a:cubicBezTo>
                    <a:pt x="9670" y="42276"/>
                    <a:pt x="0" y="32605"/>
                    <a:pt x="0" y="20676"/>
                  </a:cubicBezTo>
                  <a:cubicBezTo>
                    <a:pt x="-1" y="11153"/>
                    <a:pt x="6235" y="2755"/>
                    <a:pt x="15349" y="-1"/>
                  </a:cubicBezTo>
                  <a:lnTo>
                    <a:pt x="21600" y="20676"/>
                  </a:lnTo>
                  <a:lnTo>
                    <a:pt x="30449" y="971"/>
                  </a:lnTo>
                  <a:close/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" name="Arc 21"/>
            <p:cNvSpPr>
              <a:spLocks/>
            </p:cNvSpPr>
            <p:nvPr/>
          </p:nvSpPr>
          <p:spPr bwMode="auto">
            <a:xfrm flipH="1" flipV="1">
              <a:off x="4241" y="679"/>
              <a:ext cx="317" cy="664"/>
            </a:xfrm>
            <a:custGeom>
              <a:avLst/>
              <a:gdLst>
                <a:gd name="T0" fmla="*/ 0 w 43200"/>
                <a:gd name="T1" fmla="*/ 0 h 43123"/>
                <a:gd name="T2" fmla="*/ 0 w 43200"/>
                <a:gd name="T3" fmla="*/ 0 h 43123"/>
                <a:gd name="T4" fmla="*/ 0 w 43200"/>
                <a:gd name="T5" fmla="*/ 0 h 43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23" fill="none" extrusionOk="0">
                  <a:moveTo>
                    <a:pt x="23422" y="0"/>
                  </a:moveTo>
                  <a:cubicBezTo>
                    <a:pt x="34605" y="947"/>
                    <a:pt x="43200" y="10300"/>
                    <a:pt x="43200" y="21523"/>
                  </a:cubicBezTo>
                  <a:cubicBezTo>
                    <a:pt x="43200" y="33452"/>
                    <a:pt x="33529" y="43123"/>
                    <a:pt x="21600" y="43123"/>
                  </a:cubicBezTo>
                  <a:cubicBezTo>
                    <a:pt x="9670" y="43123"/>
                    <a:pt x="0" y="33452"/>
                    <a:pt x="0" y="21523"/>
                  </a:cubicBezTo>
                  <a:cubicBezTo>
                    <a:pt x="-1" y="11183"/>
                    <a:pt x="7327" y="2293"/>
                    <a:pt x="17477" y="320"/>
                  </a:cubicBezTo>
                </a:path>
                <a:path w="43200" h="43123" stroke="0" extrusionOk="0">
                  <a:moveTo>
                    <a:pt x="23422" y="0"/>
                  </a:moveTo>
                  <a:cubicBezTo>
                    <a:pt x="34605" y="947"/>
                    <a:pt x="43200" y="10300"/>
                    <a:pt x="43200" y="21523"/>
                  </a:cubicBezTo>
                  <a:cubicBezTo>
                    <a:pt x="43200" y="33452"/>
                    <a:pt x="33529" y="43123"/>
                    <a:pt x="21600" y="43123"/>
                  </a:cubicBezTo>
                  <a:cubicBezTo>
                    <a:pt x="9670" y="43123"/>
                    <a:pt x="0" y="33452"/>
                    <a:pt x="0" y="21523"/>
                  </a:cubicBezTo>
                  <a:cubicBezTo>
                    <a:pt x="-1" y="11183"/>
                    <a:pt x="7327" y="2293"/>
                    <a:pt x="17477" y="320"/>
                  </a:cubicBezTo>
                  <a:lnTo>
                    <a:pt x="21600" y="21523"/>
                  </a:lnTo>
                  <a:lnTo>
                    <a:pt x="23422" y="0"/>
                  </a:lnTo>
                  <a:close/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" name="Arc 22"/>
            <p:cNvSpPr>
              <a:spLocks/>
            </p:cNvSpPr>
            <p:nvPr/>
          </p:nvSpPr>
          <p:spPr bwMode="auto">
            <a:xfrm flipH="1" flipV="1">
              <a:off x="4286" y="678"/>
              <a:ext cx="279" cy="664"/>
            </a:xfrm>
            <a:custGeom>
              <a:avLst/>
              <a:gdLst>
                <a:gd name="T0" fmla="*/ 0 w 38073"/>
                <a:gd name="T1" fmla="*/ 0 h 43166"/>
                <a:gd name="T2" fmla="*/ 0 w 38073"/>
                <a:gd name="T3" fmla="*/ 0 h 43166"/>
                <a:gd name="T4" fmla="*/ 0 w 38073"/>
                <a:gd name="T5" fmla="*/ 0 h 43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073" h="43166" fill="none" extrusionOk="0">
                  <a:moveTo>
                    <a:pt x="17687" y="0"/>
                  </a:moveTo>
                  <a:cubicBezTo>
                    <a:pt x="29127" y="644"/>
                    <a:pt x="38073" y="10108"/>
                    <a:pt x="38073" y="21566"/>
                  </a:cubicBezTo>
                  <a:cubicBezTo>
                    <a:pt x="38073" y="33495"/>
                    <a:pt x="28402" y="43166"/>
                    <a:pt x="16473" y="43166"/>
                  </a:cubicBezTo>
                  <a:cubicBezTo>
                    <a:pt x="10127" y="43166"/>
                    <a:pt x="4103" y="40376"/>
                    <a:pt x="-1" y="35537"/>
                  </a:cubicBezTo>
                </a:path>
                <a:path w="38073" h="43166" stroke="0" extrusionOk="0">
                  <a:moveTo>
                    <a:pt x="17687" y="0"/>
                  </a:moveTo>
                  <a:cubicBezTo>
                    <a:pt x="29127" y="644"/>
                    <a:pt x="38073" y="10108"/>
                    <a:pt x="38073" y="21566"/>
                  </a:cubicBezTo>
                  <a:cubicBezTo>
                    <a:pt x="38073" y="33495"/>
                    <a:pt x="28402" y="43166"/>
                    <a:pt x="16473" y="43166"/>
                  </a:cubicBezTo>
                  <a:cubicBezTo>
                    <a:pt x="10127" y="43166"/>
                    <a:pt x="4103" y="40376"/>
                    <a:pt x="-1" y="35537"/>
                  </a:cubicBezTo>
                  <a:lnTo>
                    <a:pt x="16473" y="21566"/>
                  </a:lnTo>
                  <a:lnTo>
                    <a:pt x="17687" y="0"/>
                  </a:lnTo>
                  <a:close/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" name="Line 23"/>
            <p:cNvSpPr>
              <a:spLocks noChangeShapeType="1"/>
            </p:cNvSpPr>
            <p:nvPr/>
          </p:nvSpPr>
          <p:spPr bwMode="auto">
            <a:xfrm flipV="1">
              <a:off x="3878" y="1312"/>
              <a:ext cx="408" cy="22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" name="Arc 24"/>
            <p:cNvSpPr>
              <a:spLocks/>
            </p:cNvSpPr>
            <p:nvPr/>
          </p:nvSpPr>
          <p:spPr bwMode="auto">
            <a:xfrm flipH="1" flipV="1">
              <a:off x="4392" y="678"/>
              <a:ext cx="211" cy="680"/>
            </a:xfrm>
            <a:custGeom>
              <a:avLst/>
              <a:gdLst>
                <a:gd name="T0" fmla="*/ 0 w 28794"/>
                <a:gd name="T1" fmla="*/ 0 h 40856"/>
                <a:gd name="T2" fmla="*/ 0 w 28794"/>
                <a:gd name="T3" fmla="*/ 0 h 40856"/>
                <a:gd name="T4" fmla="*/ 0 w 28794"/>
                <a:gd name="T5" fmla="*/ 0 h 408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794" h="40856" fill="none" extrusionOk="0">
                  <a:moveTo>
                    <a:pt x="28793" y="39622"/>
                  </a:moveTo>
                  <a:cubicBezTo>
                    <a:pt x="26483" y="40438"/>
                    <a:pt x="24050" y="40855"/>
                    <a:pt x="21600" y="40856"/>
                  </a:cubicBezTo>
                  <a:cubicBezTo>
                    <a:pt x="9670" y="40856"/>
                    <a:pt x="0" y="31185"/>
                    <a:pt x="0" y="19256"/>
                  </a:cubicBezTo>
                  <a:cubicBezTo>
                    <a:pt x="-1" y="11125"/>
                    <a:pt x="4565" y="3684"/>
                    <a:pt x="11813" y="0"/>
                  </a:cubicBezTo>
                </a:path>
                <a:path w="28794" h="40856" stroke="0" extrusionOk="0">
                  <a:moveTo>
                    <a:pt x="28793" y="39622"/>
                  </a:moveTo>
                  <a:cubicBezTo>
                    <a:pt x="26483" y="40438"/>
                    <a:pt x="24050" y="40855"/>
                    <a:pt x="21600" y="40856"/>
                  </a:cubicBezTo>
                  <a:cubicBezTo>
                    <a:pt x="9670" y="40856"/>
                    <a:pt x="0" y="31185"/>
                    <a:pt x="0" y="19256"/>
                  </a:cubicBezTo>
                  <a:cubicBezTo>
                    <a:pt x="-1" y="11125"/>
                    <a:pt x="4565" y="3684"/>
                    <a:pt x="11813" y="0"/>
                  </a:cubicBezTo>
                  <a:lnTo>
                    <a:pt x="21600" y="19256"/>
                  </a:lnTo>
                  <a:lnTo>
                    <a:pt x="28793" y="39622"/>
                  </a:lnTo>
                  <a:close/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0" name="Line 25"/>
            <p:cNvSpPr>
              <a:spLocks noChangeShapeType="1"/>
            </p:cNvSpPr>
            <p:nvPr/>
          </p:nvSpPr>
          <p:spPr bwMode="auto">
            <a:xfrm flipV="1">
              <a:off x="4105" y="1358"/>
              <a:ext cx="408" cy="27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1" name="Arc 26"/>
            <p:cNvSpPr>
              <a:spLocks/>
            </p:cNvSpPr>
            <p:nvPr/>
          </p:nvSpPr>
          <p:spPr bwMode="auto">
            <a:xfrm flipH="1" flipV="1">
              <a:off x="4852" y="682"/>
              <a:ext cx="159" cy="647"/>
            </a:xfrm>
            <a:custGeom>
              <a:avLst/>
              <a:gdLst>
                <a:gd name="T0" fmla="*/ 0 w 21600"/>
                <a:gd name="T1" fmla="*/ 0 h 41980"/>
                <a:gd name="T2" fmla="*/ 0 w 21600"/>
                <a:gd name="T3" fmla="*/ 0 h 41980"/>
                <a:gd name="T4" fmla="*/ 0 w 21600"/>
                <a:gd name="T5" fmla="*/ 0 h 419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1980" fill="none" extrusionOk="0">
                  <a:moveTo>
                    <a:pt x="18036" y="41979"/>
                  </a:moveTo>
                  <a:cubicBezTo>
                    <a:pt x="7626" y="40238"/>
                    <a:pt x="0" y="31229"/>
                    <a:pt x="0" y="20676"/>
                  </a:cubicBezTo>
                  <a:cubicBezTo>
                    <a:pt x="-1" y="11153"/>
                    <a:pt x="6235" y="2755"/>
                    <a:pt x="15349" y="-1"/>
                  </a:cubicBezTo>
                </a:path>
                <a:path w="21600" h="41980" stroke="0" extrusionOk="0">
                  <a:moveTo>
                    <a:pt x="18036" y="41979"/>
                  </a:moveTo>
                  <a:cubicBezTo>
                    <a:pt x="7626" y="40238"/>
                    <a:pt x="0" y="31229"/>
                    <a:pt x="0" y="20676"/>
                  </a:cubicBezTo>
                  <a:cubicBezTo>
                    <a:pt x="-1" y="11153"/>
                    <a:pt x="6235" y="2755"/>
                    <a:pt x="15349" y="-1"/>
                  </a:cubicBezTo>
                  <a:lnTo>
                    <a:pt x="21600" y="20676"/>
                  </a:lnTo>
                  <a:lnTo>
                    <a:pt x="18036" y="41979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2" name="Arc 27"/>
            <p:cNvSpPr>
              <a:spLocks/>
            </p:cNvSpPr>
            <p:nvPr/>
          </p:nvSpPr>
          <p:spPr bwMode="auto">
            <a:xfrm flipH="1" flipV="1">
              <a:off x="4740" y="680"/>
              <a:ext cx="317" cy="664"/>
            </a:xfrm>
            <a:custGeom>
              <a:avLst/>
              <a:gdLst>
                <a:gd name="T0" fmla="*/ 0 w 43200"/>
                <a:gd name="T1" fmla="*/ 0 h 43123"/>
                <a:gd name="T2" fmla="*/ 0 w 43200"/>
                <a:gd name="T3" fmla="*/ 0 h 43123"/>
                <a:gd name="T4" fmla="*/ 0 w 43200"/>
                <a:gd name="T5" fmla="*/ 0 h 43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23" fill="none" extrusionOk="0">
                  <a:moveTo>
                    <a:pt x="23422" y="0"/>
                  </a:moveTo>
                  <a:cubicBezTo>
                    <a:pt x="34605" y="947"/>
                    <a:pt x="43200" y="10300"/>
                    <a:pt x="43200" y="21523"/>
                  </a:cubicBezTo>
                  <a:cubicBezTo>
                    <a:pt x="43200" y="33452"/>
                    <a:pt x="33529" y="43123"/>
                    <a:pt x="21600" y="43123"/>
                  </a:cubicBezTo>
                  <a:cubicBezTo>
                    <a:pt x="9670" y="43123"/>
                    <a:pt x="0" y="33452"/>
                    <a:pt x="0" y="21523"/>
                  </a:cubicBezTo>
                  <a:cubicBezTo>
                    <a:pt x="-1" y="11183"/>
                    <a:pt x="7327" y="2293"/>
                    <a:pt x="17477" y="320"/>
                  </a:cubicBezTo>
                </a:path>
                <a:path w="43200" h="43123" stroke="0" extrusionOk="0">
                  <a:moveTo>
                    <a:pt x="23422" y="0"/>
                  </a:moveTo>
                  <a:cubicBezTo>
                    <a:pt x="34605" y="947"/>
                    <a:pt x="43200" y="10300"/>
                    <a:pt x="43200" y="21523"/>
                  </a:cubicBezTo>
                  <a:cubicBezTo>
                    <a:pt x="43200" y="33452"/>
                    <a:pt x="33529" y="43123"/>
                    <a:pt x="21600" y="43123"/>
                  </a:cubicBezTo>
                  <a:cubicBezTo>
                    <a:pt x="9670" y="43123"/>
                    <a:pt x="0" y="33452"/>
                    <a:pt x="0" y="21523"/>
                  </a:cubicBezTo>
                  <a:cubicBezTo>
                    <a:pt x="-1" y="11183"/>
                    <a:pt x="7327" y="2293"/>
                    <a:pt x="17477" y="320"/>
                  </a:cubicBezTo>
                  <a:lnTo>
                    <a:pt x="21600" y="21523"/>
                  </a:lnTo>
                  <a:lnTo>
                    <a:pt x="23422" y="0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3" name="Arc 28"/>
            <p:cNvSpPr>
              <a:spLocks/>
            </p:cNvSpPr>
            <p:nvPr/>
          </p:nvSpPr>
          <p:spPr bwMode="auto">
            <a:xfrm flipH="1" flipV="1">
              <a:off x="4785" y="678"/>
              <a:ext cx="279" cy="663"/>
            </a:xfrm>
            <a:custGeom>
              <a:avLst/>
              <a:gdLst>
                <a:gd name="T0" fmla="*/ 0 w 38073"/>
                <a:gd name="T1" fmla="*/ 0 h 43054"/>
                <a:gd name="T2" fmla="*/ 0 w 38073"/>
                <a:gd name="T3" fmla="*/ 0 h 43054"/>
                <a:gd name="T4" fmla="*/ 0 w 38073"/>
                <a:gd name="T5" fmla="*/ 0 h 4305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073" h="43054" fill="none" extrusionOk="0">
                  <a:moveTo>
                    <a:pt x="18981" y="0"/>
                  </a:moveTo>
                  <a:cubicBezTo>
                    <a:pt x="29866" y="1273"/>
                    <a:pt x="38073" y="10495"/>
                    <a:pt x="38073" y="21454"/>
                  </a:cubicBezTo>
                  <a:cubicBezTo>
                    <a:pt x="38073" y="33383"/>
                    <a:pt x="28402" y="43054"/>
                    <a:pt x="16473" y="43054"/>
                  </a:cubicBezTo>
                  <a:cubicBezTo>
                    <a:pt x="10127" y="43054"/>
                    <a:pt x="4103" y="40264"/>
                    <a:pt x="-1" y="35425"/>
                  </a:cubicBezTo>
                </a:path>
                <a:path w="38073" h="43054" stroke="0" extrusionOk="0">
                  <a:moveTo>
                    <a:pt x="18981" y="0"/>
                  </a:moveTo>
                  <a:cubicBezTo>
                    <a:pt x="29866" y="1273"/>
                    <a:pt x="38073" y="10495"/>
                    <a:pt x="38073" y="21454"/>
                  </a:cubicBezTo>
                  <a:cubicBezTo>
                    <a:pt x="38073" y="33383"/>
                    <a:pt x="28402" y="43054"/>
                    <a:pt x="16473" y="43054"/>
                  </a:cubicBezTo>
                  <a:cubicBezTo>
                    <a:pt x="10127" y="43054"/>
                    <a:pt x="4103" y="40264"/>
                    <a:pt x="-1" y="35425"/>
                  </a:cubicBezTo>
                  <a:lnTo>
                    <a:pt x="16473" y="21454"/>
                  </a:lnTo>
                  <a:lnTo>
                    <a:pt x="18981" y="0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4" name="Line 29"/>
            <p:cNvSpPr>
              <a:spLocks noChangeShapeType="1"/>
            </p:cNvSpPr>
            <p:nvPr/>
          </p:nvSpPr>
          <p:spPr bwMode="auto">
            <a:xfrm flipV="1">
              <a:off x="4831" y="1389"/>
              <a:ext cx="544" cy="0"/>
            </a:xfrm>
            <a:prstGeom prst="line">
              <a:avLst/>
            </a:pr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5" name="Arc 30"/>
            <p:cNvSpPr>
              <a:spLocks/>
            </p:cNvSpPr>
            <p:nvPr/>
          </p:nvSpPr>
          <p:spPr bwMode="auto">
            <a:xfrm flipH="1" flipV="1">
              <a:off x="4891" y="679"/>
              <a:ext cx="211" cy="574"/>
            </a:xfrm>
            <a:custGeom>
              <a:avLst/>
              <a:gdLst>
                <a:gd name="T0" fmla="*/ 0 w 28794"/>
                <a:gd name="T1" fmla="*/ 0 h 34462"/>
                <a:gd name="T2" fmla="*/ 0 w 28794"/>
                <a:gd name="T3" fmla="*/ 0 h 34462"/>
                <a:gd name="T4" fmla="*/ 0 w 28794"/>
                <a:gd name="T5" fmla="*/ 0 h 3446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794" h="34462" fill="none" extrusionOk="0">
                  <a:moveTo>
                    <a:pt x="28793" y="33228"/>
                  </a:moveTo>
                  <a:cubicBezTo>
                    <a:pt x="26483" y="34044"/>
                    <a:pt x="24050" y="34461"/>
                    <a:pt x="21600" y="34462"/>
                  </a:cubicBezTo>
                  <a:cubicBezTo>
                    <a:pt x="9670" y="34462"/>
                    <a:pt x="0" y="24791"/>
                    <a:pt x="0" y="12862"/>
                  </a:cubicBezTo>
                  <a:cubicBezTo>
                    <a:pt x="-1" y="8230"/>
                    <a:pt x="1488" y="3721"/>
                    <a:pt x="4246" y="-1"/>
                  </a:cubicBezTo>
                </a:path>
                <a:path w="28794" h="34462" stroke="0" extrusionOk="0">
                  <a:moveTo>
                    <a:pt x="28793" y="33228"/>
                  </a:moveTo>
                  <a:cubicBezTo>
                    <a:pt x="26483" y="34044"/>
                    <a:pt x="24050" y="34461"/>
                    <a:pt x="21600" y="34462"/>
                  </a:cubicBezTo>
                  <a:cubicBezTo>
                    <a:pt x="9670" y="34462"/>
                    <a:pt x="0" y="24791"/>
                    <a:pt x="0" y="12862"/>
                  </a:cubicBezTo>
                  <a:cubicBezTo>
                    <a:pt x="-1" y="8230"/>
                    <a:pt x="1488" y="3721"/>
                    <a:pt x="4246" y="-1"/>
                  </a:cubicBezTo>
                  <a:lnTo>
                    <a:pt x="21600" y="12862"/>
                  </a:lnTo>
                  <a:lnTo>
                    <a:pt x="28793" y="33228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6" name="Line 31"/>
            <p:cNvSpPr>
              <a:spLocks noChangeShapeType="1"/>
            </p:cNvSpPr>
            <p:nvPr/>
          </p:nvSpPr>
          <p:spPr bwMode="auto">
            <a:xfrm flipV="1">
              <a:off x="5057" y="1253"/>
              <a:ext cx="499" cy="0"/>
            </a:xfrm>
            <a:prstGeom prst="line">
              <a:avLst/>
            </a:pr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7" name="Arc 32"/>
            <p:cNvSpPr>
              <a:spLocks/>
            </p:cNvSpPr>
            <p:nvPr/>
          </p:nvSpPr>
          <p:spPr bwMode="auto">
            <a:xfrm flipH="1" flipV="1">
              <a:off x="4694" y="677"/>
              <a:ext cx="196" cy="712"/>
            </a:xfrm>
            <a:custGeom>
              <a:avLst/>
              <a:gdLst>
                <a:gd name="T0" fmla="*/ 0 w 26679"/>
                <a:gd name="T1" fmla="*/ 0 h 43158"/>
                <a:gd name="T2" fmla="*/ 0 w 26679"/>
                <a:gd name="T3" fmla="*/ 0 h 43158"/>
                <a:gd name="T4" fmla="*/ 0 w 26679"/>
                <a:gd name="T5" fmla="*/ 0 h 431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679" h="43158" fill="none" extrusionOk="0">
                  <a:moveTo>
                    <a:pt x="6428" y="0"/>
                  </a:moveTo>
                  <a:cubicBezTo>
                    <a:pt x="17811" y="713"/>
                    <a:pt x="26679" y="10152"/>
                    <a:pt x="26679" y="21558"/>
                  </a:cubicBezTo>
                  <a:cubicBezTo>
                    <a:pt x="26679" y="33487"/>
                    <a:pt x="17008" y="43158"/>
                    <a:pt x="5079" y="43158"/>
                  </a:cubicBezTo>
                  <a:cubicBezTo>
                    <a:pt x="3367" y="43158"/>
                    <a:pt x="1662" y="42954"/>
                    <a:pt x="-1" y="42552"/>
                  </a:cubicBezTo>
                </a:path>
                <a:path w="26679" h="43158" stroke="0" extrusionOk="0">
                  <a:moveTo>
                    <a:pt x="6428" y="0"/>
                  </a:moveTo>
                  <a:cubicBezTo>
                    <a:pt x="17811" y="713"/>
                    <a:pt x="26679" y="10152"/>
                    <a:pt x="26679" y="21558"/>
                  </a:cubicBezTo>
                  <a:cubicBezTo>
                    <a:pt x="26679" y="33487"/>
                    <a:pt x="17008" y="43158"/>
                    <a:pt x="5079" y="43158"/>
                  </a:cubicBezTo>
                  <a:cubicBezTo>
                    <a:pt x="3367" y="43158"/>
                    <a:pt x="1662" y="42954"/>
                    <a:pt x="-1" y="42552"/>
                  </a:cubicBezTo>
                  <a:lnTo>
                    <a:pt x="5079" y="21558"/>
                  </a:lnTo>
                  <a:lnTo>
                    <a:pt x="6428" y="0"/>
                  </a:lnTo>
                  <a:close/>
                </a:path>
              </a:pathLst>
            </a:custGeom>
            <a:noFill/>
            <a:ln w="28575">
              <a:solidFill>
                <a:srgbClr val="66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7798218" y="2731454"/>
            <a:ext cx="251482" cy="1965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923959" y="2826640"/>
            <a:ext cx="151094" cy="1224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8" idx="0"/>
          </p:cNvCxnSpPr>
          <p:nvPr/>
        </p:nvCxnSpPr>
        <p:spPr>
          <a:xfrm>
            <a:off x="7713773" y="2764824"/>
            <a:ext cx="210186" cy="792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967513" y="2868343"/>
            <a:ext cx="210186" cy="792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10785657" y="2211721"/>
            <a:ext cx="0" cy="28292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10874043" y="2239274"/>
            <a:ext cx="0" cy="180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0647159" y="2362767"/>
            <a:ext cx="159208" cy="1119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0860714" y="2210123"/>
            <a:ext cx="159208" cy="1119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8426749" y="2559294"/>
            <a:ext cx="296582" cy="2088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8070628" y="2440305"/>
            <a:ext cx="242750" cy="1548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956467" y="1967455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467" y="1967455"/>
                <a:ext cx="43595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5556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0254706" y="1709653"/>
                <a:ext cx="435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706" y="1709653"/>
                <a:ext cx="43595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556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/>
          <p:nvPr/>
        </p:nvCxnSpPr>
        <p:spPr>
          <a:xfrm flipH="1">
            <a:off x="10195950" y="2200887"/>
            <a:ext cx="3796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9998656" y="2460804"/>
            <a:ext cx="35131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39921" y="482309"/>
                <a:ext cx="68916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但在此过程中</a:t>
                </a:r>
                <a:r>
                  <a:rPr lang="zh-CN" altLang="en-US" sz="2800" b="1" dirty="0">
                    <a:solidFill>
                      <a:srgbClr val="00206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206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中产生了互感电动势：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21" y="482309"/>
                <a:ext cx="689163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68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396836" y="984723"/>
                <a:ext cx="2524281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36" y="984723"/>
                <a:ext cx="2524281" cy="8180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35196" y="1806462"/>
                <a:ext cx="686001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为了保持电流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不变，</a:t>
                </a:r>
                <a:r>
                  <a:rPr lang="zh-CN" altLang="en-US" sz="2800" b="1" dirty="0">
                    <a:solidFill>
                      <a:srgbClr val="00206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206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的电源要克服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此电动势做功：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96" y="1806462"/>
                <a:ext cx="6860019" cy="954107"/>
              </a:xfrm>
              <a:prstGeom prst="rect">
                <a:avLst/>
              </a:prstGeom>
              <a:blipFill rotWithShape="0">
                <a:blip r:embed="rId6"/>
                <a:stretch>
                  <a:fillRect l="-1776" t="-7643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17418" y="2716063"/>
                <a:ext cx="2672463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21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𝑑𝑞</m:t>
                      </m:r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" y="2716063"/>
                <a:ext cx="2672463" cy="100424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3478082" y="2714265"/>
                <a:ext cx="2976904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21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𝑑𝑡</m:t>
                      </m:r>
                    </m:oMath>
                  </m:oMathPara>
                </a14:m>
                <a:endParaRPr lang="zh-CN" altLang="en-US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082" y="2714265"/>
                <a:ext cx="2976904" cy="100424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连接符 37"/>
          <p:cNvCxnSpPr/>
          <p:nvPr/>
        </p:nvCxnSpPr>
        <p:spPr>
          <a:xfrm>
            <a:off x="5227147" y="3368479"/>
            <a:ext cx="335765" cy="2799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008767" y="3133137"/>
            <a:ext cx="335765" cy="2799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062680" y="3474334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𝟎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680" y="3474334"/>
                <a:ext cx="25327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143" r="-1190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174587" y="2760445"/>
                <a:ext cx="326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587" y="2760445"/>
                <a:ext cx="326948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5660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470493" y="3038336"/>
                <a:ext cx="16907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493" y="3038336"/>
                <a:ext cx="169071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37529" y="3743239"/>
                <a:ext cx="87776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两回路的电流分别达到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时，整个系统的磁能为：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29" y="3743239"/>
                <a:ext cx="8777659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1458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426474" y="4272777"/>
                <a:ext cx="4955652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74" y="4272777"/>
                <a:ext cx="4955652" cy="8066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435196" y="5130867"/>
                <a:ext cx="90556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反之，若先接通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回路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的电源，最终整个系统的磁能为：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96" y="5130867"/>
                <a:ext cx="9055684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346" t="-151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407910" y="5672559"/>
                <a:ext cx="4955652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910" y="5672559"/>
                <a:ext cx="4955652" cy="8066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7236078" y="5751726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078" y="5751726"/>
                <a:ext cx="605935" cy="67710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7845051" y="5889675"/>
                <a:ext cx="26125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051" y="5889675"/>
                <a:ext cx="2612510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0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96847" y="888213"/>
                <a:ext cx="4120487" cy="8361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l-GR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𝛹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47" y="888213"/>
                <a:ext cx="4120487" cy="8361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93882" y="310286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根据电磁感应定律，互感电动势：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730494" y="387229"/>
                <a:ext cx="1796710" cy="4308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494" y="387229"/>
                <a:ext cx="179671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756220" y="906360"/>
                <a:ext cx="2968825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𝑑𝑀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220" y="906360"/>
                <a:ext cx="2968825" cy="8180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98625" y="1752112"/>
                <a:ext cx="92127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𝑴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为常数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回路形状，位置，周围介质不改变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25" y="1752112"/>
                <a:ext cx="9212778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721" t="-16667" r="-52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12838" y="2364595"/>
                <a:ext cx="2247474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12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838" y="2364595"/>
                <a:ext cx="2247474" cy="8180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105014" y="2481229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同理：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80414" y="2364594"/>
                <a:ext cx="2247475" cy="8180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0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14" y="2364594"/>
                <a:ext cx="2247475" cy="8180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93882" y="349255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互感的计算：</a:t>
            </a:r>
          </a:p>
        </p:txBody>
      </p:sp>
      <p:sp>
        <p:nvSpPr>
          <p:cNvPr id="11" name="AutoShape 2"/>
          <p:cNvSpPr>
            <a:spLocks/>
          </p:cNvSpPr>
          <p:nvPr/>
        </p:nvSpPr>
        <p:spPr bwMode="auto">
          <a:xfrm>
            <a:off x="1167356" y="4313465"/>
            <a:ext cx="218099" cy="1357661"/>
          </a:xfrm>
          <a:prstGeom prst="leftBrace">
            <a:avLst>
              <a:gd name="adj1" fmla="val 3682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566154" y="4252903"/>
                <a:ext cx="34515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/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21</m:t>
                          </m:r>
                        </m:sub>
                      </m:sSub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/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154" y="4252903"/>
                <a:ext cx="3451586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123458" y="4166722"/>
            <a:ext cx="63642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物理意义：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单位电流的磁场在另一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      线圈内产生的磁通。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566154" y="5012474"/>
                <a:ext cx="3950312" cy="827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/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altLang="zh-CN" sz="28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21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imHei" charset="-122"/>
                                      <a:cs typeface="Sim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charset="0"/>
                                      <a:ea typeface="SimHei" charset="-122"/>
                                      <a:cs typeface="SimHei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/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154" y="5012474"/>
                <a:ext cx="3950312" cy="8279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50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70462" y="327301"/>
                <a:ext cx="116108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例：长直螺线管单位长度内有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匝线圈，另一半径为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的圆环放在螺线管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内，环平面与管轴垂直，求它们之间的互感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𝑴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2" y="327301"/>
                <a:ext cx="11610871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103" t="-8333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0462" y="119506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18466" y="1195491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由互感的定义</a:t>
            </a:r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7958570" y="1195491"/>
            <a:ext cx="3276600" cy="2025650"/>
            <a:chOff x="0" y="2132"/>
            <a:chExt cx="2165" cy="1431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0" y="2477"/>
              <a:ext cx="2147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8" y="3162"/>
              <a:ext cx="2147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484" y="2140"/>
              <a:ext cx="223" cy="1319"/>
            </a:xfrm>
            <a:custGeom>
              <a:avLst/>
              <a:gdLst>
                <a:gd name="T0" fmla="*/ 0 w 223"/>
                <a:gd name="T1" fmla="*/ 1027 h 1319"/>
                <a:gd name="T2" fmla="*/ 39 w 223"/>
                <a:gd name="T3" fmla="*/ 1171 h 1319"/>
                <a:gd name="T4" fmla="*/ 170 w 223"/>
                <a:gd name="T5" fmla="*/ 137 h 1319"/>
                <a:gd name="T6" fmla="*/ 223 w 223"/>
                <a:gd name="T7" fmla="*/ 346 h 13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3" h="1319">
                  <a:moveTo>
                    <a:pt x="0" y="1027"/>
                  </a:moveTo>
                  <a:cubicBezTo>
                    <a:pt x="5" y="1173"/>
                    <a:pt x="11" y="1319"/>
                    <a:pt x="39" y="1171"/>
                  </a:cubicBezTo>
                  <a:cubicBezTo>
                    <a:pt x="67" y="1023"/>
                    <a:pt x="139" y="274"/>
                    <a:pt x="170" y="137"/>
                  </a:cubicBezTo>
                  <a:cubicBezTo>
                    <a:pt x="201" y="0"/>
                    <a:pt x="212" y="173"/>
                    <a:pt x="223" y="346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279" y="2139"/>
              <a:ext cx="223" cy="1319"/>
            </a:xfrm>
            <a:custGeom>
              <a:avLst/>
              <a:gdLst>
                <a:gd name="T0" fmla="*/ 0 w 223"/>
                <a:gd name="T1" fmla="*/ 1027 h 1319"/>
                <a:gd name="T2" fmla="*/ 39 w 223"/>
                <a:gd name="T3" fmla="*/ 1171 h 1319"/>
                <a:gd name="T4" fmla="*/ 170 w 223"/>
                <a:gd name="T5" fmla="*/ 137 h 1319"/>
                <a:gd name="T6" fmla="*/ 223 w 223"/>
                <a:gd name="T7" fmla="*/ 346 h 13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3" h="1319">
                  <a:moveTo>
                    <a:pt x="0" y="1027"/>
                  </a:moveTo>
                  <a:cubicBezTo>
                    <a:pt x="5" y="1173"/>
                    <a:pt x="11" y="1319"/>
                    <a:pt x="39" y="1171"/>
                  </a:cubicBezTo>
                  <a:cubicBezTo>
                    <a:pt x="67" y="1023"/>
                    <a:pt x="139" y="274"/>
                    <a:pt x="170" y="137"/>
                  </a:cubicBezTo>
                  <a:cubicBezTo>
                    <a:pt x="201" y="0"/>
                    <a:pt x="212" y="173"/>
                    <a:pt x="223" y="346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715" y="3158"/>
              <a:ext cx="40" cy="405"/>
            </a:xfrm>
            <a:custGeom>
              <a:avLst/>
              <a:gdLst>
                <a:gd name="T0" fmla="*/ 0 w 40"/>
                <a:gd name="T1" fmla="*/ 0 h 405"/>
                <a:gd name="T2" fmla="*/ 40 w 40"/>
                <a:gd name="T3" fmla="*/ 405 h 40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405">
                  <a:moveTo>
                    <a:pt x="0" y="0"/>
                  </a:moveTo>
                  <a:cubicBezTo>
                    <a:pt x="0" y="0"/>
                    <a:pt x="20" y="202"/>
                    <a:pt x="40" y="405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1035" y="2595"/>
              <a:ext cx="144" cy="36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3333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768" y="2544"/>
              <a:ext cx="576" cy="533"/>
            </a:xfrm>
            <a:custGeom>
              <a:avLst/>
              <a:gdLst>
                <a:gd name="T0" fmla="*/ 44 w 364"/>
                <a:gd name="T1" fmla="*/ 95 h 533"/>
                <a:gd name="T2" fmla="*/ 73 w 364"/>
                <a:gd name="T3" fmla="*/ 33 h 533"/>
                <a:gd name="T4" fmla="*/ 218 w 364"/>
                <a:gd name="T5" fmla="*/ 17 h 533"/>
                <a:gd name="T6" fmla="*/ 288 w 364"/>
                <a:gd name="T7" fmla="*/ 11 h 533"/>
                <a:gd name="T8" fmla="*/ 339 w 364"/>
                <a:gd name="T9" fmla="*/ 3 h 533"/>
                <a:gd name="T10" fmla="*/ 351 w 364"/>
                <a:gd name="T11" fmla="*/ 1 h 533"/>
                <a:gd name="T12" fmla="*/ 453 w 364"/>
                <a:gd name="T13" fmla="*/ 25 h 533"/>
                <a:gd name="T14" fmla="*/ 494 w 364"/>
                <a:gd name="T15" fmla="*/ 53 h 533"/>
                <a:gd name="T16" fmla="*/ 532 w 364"/>
                <a:gd name="T17" fmla="*/ 87 h 533"/>
                <a:gd name="T18" fmla="*/ 563 w 364"/>
                <a:gd name="T19" fmla="*/ 179 h 533"/>
                <a:gd name="T20" fmla="*/ 576 w 364"/>
                <a:gd name="T21" fmla="*/ 229 h 533"/>
                <a:gd name="T22" fmla="*/ 538 w 364"/>
                <a:gd name="T23" fmla="*/ 277 h 533"/>
                <a:gd name="T24" fmla="*/ 554 w 364"/>
                <a:gd name="T25" fmla="*/ 327 h 533"/>
                <a:gd name="T26" fmla="*/ 551 w 364"/>
                <a:gd name="T27" fmla="*/ 403 h 533"/>
                <a:gd name="T28" fmla="*/ 529 w 364"/>
                <a:gd name="T29" fmla="*/ 447 h 533"/>
                <a:gd name="T30" fmla="*/ 430 w 364"/>
                <a:gd name="T31" fmla="*/ 519 h 533"/>
                <a:gd name="T32" fmla="*/ 405 w 364"/>
                <a:gd name="T33" fmla="*/ 531 h 533"/>
                <a:gd name="T34" fmla="*/ 288 w 364"/>
                <a:gd name="T35" fmla="*/ 485 h 533"/>
                <a:gd name="T36" fmla="*/ 89 w 364"/>
                <a:gd name="T37" fmla="*/ 475 h 533"/>
                <a:gd name="T38" fmla="*/ 32 w 364"/>
                <a:gd name="T39" fmla="*/ 435 h 533"/>
                <a:gd name="T40" fmla="*/ 19 w 364"/>
                <a:gd name="T41" fmla="*/ 411 h 533"/>
                <a:gd name="T42" fmla="*/ 60 w 364"/>
                <a:gd name="T43" fmla="*/ 335 h 533"/>
                <a:gd name="T44" fmla="*/ 16 w 364"/>
                <a:gd name="T45" fmla="*/ 231 h 533"/>
                <a:gd name="T46" fmla="*/ 28 w 364"/>
                <a:gd name="T47" fmla="*/ 157 h 533"/>
                <a:gd name="T48" fmla="*/ 44 w 364"/>
                <a:gd name="T49" fmla="*/ 95 h 5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4" h="533">
                  <a:moveTo>
                    <a:pt x="28" y="95"/>
                  </a:moveTo>
                  <a:cubicBezTo>
                    <a:pt x="32" y="78"/>
                    <a:pt x="35" y="47"/>
                    <a:pt x="46" y="33"/>
                  </a:cubicBezTo>
                  <a:cubicBezTo>
                    <a:pt x="63" y="12"/>
                    <a:pt x="126" y="17"/>
                    <a:pt x="138" y="17"/>
                  </a:cubicBezTo>
                  <a:cubicBezTo>
                    <a:pt x="186" y="5"/>
                    <a:pt x="110" y="23"/>
                    <a:pt x="182" y="11"/>
                  </a:cubicBezTo>
                  <a:cubicBezTo>
                    <a:pt x="193" y="9"/>
                    <a:pt x="203" y="6"/>
                    <a:pt x="214" y="3"/>
                  </a:cubicBezTo>
                  <a:cubicBezTo>
                    <a:pt x="217" y="2"/>
                    <a:pt x="222" y="1"/>
                    <a:pt x="222" y="1"/>
                  </a:cubicBezTo>
                  <a:cubicBezTo>
                    <a:pt x="303" y="8"/>
                    <a:pt x="237" y="0"/>
                    <a:pt x="286" y="25"/>
                  </a:cubicBezTo>
                  <a:cubicBezTo>
                    <a:pt x="289" y="42"/>
                    <a:pt x="296" y="48"/>
                    <a:pt x="312" y="53"/>
                  </a:cubicBezTo>
                  <a:cubicBezTo>
                    <a:pt x="323" y="61"/>
                    <a:pt x="336" y="87"/>
                    <a:pt x="336" y="87"/>
                  </a:cubicBezTo>
                  <a:cubicBezTo>
                    <a:pt x="341" y="118"/>
                    <a:pt x="346" y="149"/>
                    <a:pt x="356" y="179"/>
                  </a:cubicBezTo>
                  <a:cubicBezTo>
                    <a:pt x="358" y="195"/>
                    <a:pt x="359" y="214"/>
                    <a:pt x="364" y="229"/>
                  </a:cubicBezTo>
                  <a:cubicBezTo>
                    <a:pt x="361" y="253"/>
                    <a:pt x="354" y="259"/>
                    <a:pt x="340" y="277"/>
                  </a:cubicBezTo>
                  <a:cubicBezTo>
                    <a:pt x="335" y="298"/>
                    <a:pt x="343" y="306"/>
                    <a:pt x="350" y="327"/>
                  </a:cubicBezTo>
                  <a:cubicBezTo>
                    <a:pt x="337" y="352"/>
                    <a:pt x="338" y="374"/>
                    <a:pt x="348" y="403"/>
                  </a:cubicBezTo>
                  <a:cubicBezTo>
                    <a:pt x="345" y="420"/>
                    <a:pt x="346" y="435"/>
                    <a:pt x="334" y="447"/>
                  </a:cubicBezTo>
                  <a:cubicBezTo>
                    <a:pt x="324" y="495"/>
                    <a:pt x="328" y="512"/>
                    <a:pt x="272" y="519"/>
                  </a:cubicBezTo>
                  <a:cubicBezTo>
                    <a:pt x="267" y="523"/>
                    <a:pt x="263" y="530"/>
                    <a:pt x="256" y="531"/>
                  </a:cubicBezTo>
                  <a:cubicBezTo>
                    <a:pt x="244" y="533"/>
                    <a:pt x="205" y="489"/>
                    <a:pt x="182" y="485"/>
                  </a:cubicBezTo>
                  <a:cubicBezTo>
                    <a:pt x="132" y="488"/>
                    <a:pt x="118" y="491"/>
                    <a:pt x="56" y="475"/>
                  </a:cubicBezTo>
                  <a:cubicBezTo>
                    <a:pt x="42" y="472"/>
                    <a:pt x="25" y="445"/>
                    <a:pt x="20" y="435"/>
                  </a:cubicBezTo>
                  <a:cubicBezTo>
                    <a:pt x="16" y="427"/>
                    <a:pt x="12" y="411"/>
                    <a:pt x="12" y="411"/>
                  </a:cubicBezTo>
                  <a:cubicBezTo>
                    <a:pt x="14" y="363"/>
                    <a:pt x="3" y="356"/>
                    <a:pt x="38" y="335"/>
                  </a:cubicBezTo>
                  <a:cubicBezTo>
                    <a:pt x="68" y="294"/>
                    <a:pt x="37" y="265"/>
                    <a:pt x="10" y="231"/>
                  </a:cubicBezTo>
                  <a:cubicBezTo>
                    <a:pt x="11" y="208"/>
                    <a:pt x="7" y="179"/>
                    <a:pt x="18" y="157"/>
                  </a:cubicBezTo>
                  <a:cubicBezTo>
                    <a:pt x="16" y="139"/>
                    <a:pt x="0" y="95"/>
                    <a:pt x="28" y="95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1108" y="2642"/>
              <a:ext cx="4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145" y="2544"/>
              <a:ext cx="24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290513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290513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290513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290513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290513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290513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290513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290513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290513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/>
                <a:t>r</a:t>
              </a: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>
              <a:off x="119" y="3301"/>
              <a:ext cx="43" cy="6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3"/>
            <p:cNvGrpSpPr>
              <a:grpSpLocks/>
            </p:cNvGrpSpPr>
            <p:nvPr/>
          </p:nvGrpSpPr>
          <p:grpSpPr bwMode="auto">
            <a:xfrm>
              <a:off x="145" y="2132"/>
              <a:ext cx="575" cy="1327"/>
              <a:chOff x="145" y="2132"/>
              <a:chExt cx="619" cy="1327"/>
            </a:xfrm>
          </p:grpSpPr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145" y="2156"/>
                <a:ext cx="235" cy="1303"/>
              </a:xfrm>
              <a:custGeom>
                <a:avLst/>
                <a:gdLst>
                  <a:gd name="T0" fmla="*/ 0 w 353"/>
                  <a:gd name="T1" fmla="*/ 1303 h 1303"/>
                  <a:gd name="T2" fmla="*/ 165 w 353"/>
                  <a:gd name="T3" fmla="*/ 164 h 1303"/>
                  <a:gd name="T4" fmla="*/ 235 w 353"/>
                  <a:gd name="T5" fmla="*/ 321 h 130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53" h="1303">
                    <a:moveTo>
                      <a:pt x="0" y="1303"/>
                    </a:moveTo>
                    <a:cubicBezTo>
                      <a:pt x="94" y="815"/>
                      <a:pt x="189" y="328"/>
                      <a:pt x="248" y="164"/>
                    </a:cubicBezTo>
                    <a:cubicBezTo>
                      <a:pt x="307" y="0"/>
                      <a:pt x="330" y="160"/>
                      <a:pt x="353" y="321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406" y="2132"/>
                <a:ext cx="223" cy="1319"/>
              </a:xfrm>
              <a:custGeom>
                <a:avLst/>
                <a:gdLst>
                  <a:gd name="T0" fmla="*/ 0 w 223"/>
                  <a:gd name="T1" fmla="*/ 1027 h 1319"/>
                  <a:gd name="T2" fmla="*/ 39 w 223"/>
                  <a:gd name="T3" fmla="*/ 1171 h 1319"/>
                  <a:gd name="T4" fmla="*/ 170 w 223"/>
                  <a:gd name="T5" fmla="*/ 137 h 1319"/>
                  <a:gd name="T6" fmla="*/ 223 w 223"/>
                  <a:gd name="T7" fmla="*/ 346 h 13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3" h="1319">
                    <a:moveTo>
                      <a:pt x="0" y="1027"/>
                    </a:moveTo>
                    <a:cubicBezTo>
                      <a:pt x="5" y="1173"/>
                      <a:pt x="11" y="1319"/>
                      <a:pt x="39" y="1171"/>
                    </a:cubicBezTo>
                    <a:cubicBezTo>
                      <a:pt x="67" y="1023"/>
                      <a:pt x="139" y="274"/>
                      <a:pt x="170" y="137"/>
                    </a:cubicBezTo>
                    <a:cubicBezTo>
                      <a:pt x="201" y="0"/>
                      <a:pt x="212" y="173"/>
                      <a:pt x="223" y="346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541" y="2134"/>
                <a:ext cx="223" cy="1319"/>
              </a:xfrm>
              <a:custGeom>
                <a:avLst/>
                <a:gdLst>
                  <a:gd name="T0" fmla="*/ 0 w 223"/>
                  <a:gd name="T1" fmla="*/ 1027 h 1319"/>
                  <a:gd name="T2" fmla="*/ 39 w 223"/>
                  <a:gd name="T3" fmla="*/ 1171 h 1319"/>
                  <a:gd name="T4" fmla="*/ 170 w 223"/>
                  <a:gd name="T5" fmla="*/ 137 h 1319"/>
                  <a:gd name="T6" fmla="*/ 223 w 223"/>
                  <a:gd name="T7" fmla="*/ 346 h 13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3" h="1319">
                    <a:moveTo>
                      <a:pt x="0" y="1027"/>
                    </a:moveTo>
                    <a:cubicBezTo>
                      <a:pt x="5" y="1173"/>
                      <a:pt x="11" y="1319"/>
                      <a:pt x="39" y="1171"/>
                    </a:cubicBezTo>
                    <a:cubicBezTo>
                      <a:pt x="67" y="1023"/>
                      <a:pt x="139" y="274"/>
                      <a:pt x="170" y="137"/>
                    </a:cubicBezTo>
                    <a:cubicBezTo>
                      <a:pt x="201" y="0"/>
                      <a:pt x="212" y="173"/>
                      <a:pt x="223" y="346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163" y="3300"/>
                <a:ext cx="28" cy="7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1114" y="2595"/>
              <a:ext cx="10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111" y="2960"/>
              <a:ext cx="10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9" name="Object 20"/>
            <p:cNvGraphicFramePr>
              <a:graphicFrameLocks noChangeAspect="1"/>
            </p:cNvGraphicFramePr>
            <p:nvPr/>
          </p:nvGraphicFramePr>
          <p:xfrm>
            <a:off x="192" y="3312"/>
            <a:ext cx="131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7" name="Equation" r:id="rId4" imgW="88707" imgH="164742" progId="Equation.3">
                    <p:embed/>
                  </p:oleObj>
                </mc:Choice>
                <mc:Fallback>
                  <p:oleObj name="Equation" r:id="rId4" imgW="88707" imgH="16474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3312"/>
                          <a:ext cx="131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1"/>
            <p:cNvGraphicFramePr>
              <a:graphicFrameLocks noChangeAspect="1"/>
            </p:cNvGraphicFramePr>
            <p:nvPr>
              <p:extLst/>
            </p:nvPr>
          </p:nvGraphicFramePr>
          <p:xfrm>
            <a:off x="862" y="2642"/>
            <a:ext cx="187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8" name="Equation" r:id="rId6" imgW="126780" imgH="164814" progId="Equation.3">
                    <p:embed/>
                  </p:oleObj>
                </mc:Choice>
                <mc:Fallback>
                  <p:oleObj name="Equation" r:id="rId6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2" y="2642"/>
                          <a:ext cx="187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604711" y="1732756"/>
                <a:ext cx="2485424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𝛹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𝛹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11" y="1732756"/>
                <a:ext cx="2485424" cy="8771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018466" y="2684260"/>
                <a:ext cx="673299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此处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𝛹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21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很难计算，但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l-GR" altLang="zh-CN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𝛹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容易得出，因为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螺线管内的磁场是均匀的。</a:t>
                </a: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66" y="2684260"/>
                <a:ext cx="6732997" cy="954107"/>
              </a:xfrm>
              <a:prstGeom prst="rect">
                <a:avLst/>
              </a:prstGeom>
              <a:blipFill rotWithShape="0">
                <a:blip r:embed="rId9"/>
                <a:stretch>
                  <a:fillRect l="-1810" t="-7643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018465" y="3628101"/>
                <a:ext cx="57088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设螺线管外导线通有电流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𝒊</m:t>
                        </m:r>
                      </m:e>
                      <m:sub>
                        <m:r>
                          <a:rPr lang="en-US" altLang="zh-CN" sz="28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则有</a:t>
                </a:r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65" y="3628101"/>
                <a:ext cx="5708807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2134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975987" y="4152295"/>
                <a:ext cx="17937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987" y="4152295"/>
                <a:ext cx="1793761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1018463" y="4627358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穿过圆环的磁通量为：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689332" y="4691996"/>
                <a:ext cx="39801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32" y="4691996"/>
                <a:ext cx="3980129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895469" y="5371069"/>
                <a:ext cx="47769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69" y="5371069"/>
                <a:ext cx="477695" cy="67710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485150" y="5271073"/>
                <a:ext cx="3060389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𝛹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50" y="5271073"/>
                <a:ext cx="3060389" cy="8771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7773" y="458074"/>
            <a:ext cx="102803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a).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原则上可假定任一线圈通电流，计算其产生的磁场在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另一线圈中的磁通量。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791527" y="1535292"/>
                <a:ext cx="2032672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𝛹</m:t>
                      </m:r>
                      <m:r>
                        <a:rPr lang="el-GR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527" y="1535292"/>
                <a:ext cx="2032672" cy="8066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228173" y="2339102"/>
                <a:ext cx="962314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3333FF"/>
                    </a:solidFill>
                    <a:latin typeface="SimHei" charset="-122"/>
                    <a:ea typeface="SimHei" charset="-122"/>
                    <a:cs typeface="SimHei" charset="-122"/>
                  </a:rPr>
                  <a:t>但很多实际问题中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𝑴</m:t>
                    </m:r>
                  </m:oMath>
                </a14:m>
                <a:r>
                  <a:rPr lang="zh-CN" altLang="en-US" sz="3200" b="1" dirty="0">
                    <a:solidFill>
                      <a:srgbClr val="3333FF"/>
                    </a:solidFill>
                    <a:latin typeface="SimHei" charset="-122"/>
                    <a:ea typeface="SimHei" charset="-122"/>
                    <a:cs typeface="SimHei" charset="-122"/>
                  </a:rPr>
                  <a:t>很难算出。计算各种电路的互感</a:t>
                </a:r>
                <a:endParaRPr lang="en-US" altLang="zh-CN" sz="3200" b="1" dirty="0">
                  <a:solidFill>
                    <a:srgbClr val="3333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3333FF"/>
                    </a:solidFill>
                    <a:latin typeface="SimHei" charset="-122"/>
                    <a:ea typeface="SimHei" charset="-122"/>
                    <a:cs typeface="SimHei" charset="-122"/>
                  </a:rPr>
                  <a:t>已经成为工业中的重要问题。</a:t>
                </a: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173" y="2339102"/>
                <a:ext cx="9623147" cy="1077218"/>
              </a:xfrm>
              <a:prstGeom prst="rect">
                <a:avLst/>
              </a:prstGeom>
              <a:blipFill>
                <a:blip r:embed="rId3"/>
                <a:stretch>
                  <a:fillRect l="-1583" t="-9091" r="-63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567773" y="3416320"/>
            <a:ext cx="780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b).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互感在电工和无线电技术中应用广泛。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8173" y="4001095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例如：变压器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,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互感器，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……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25004" y="4592491"/>
            <a:ext cx="904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但很多实际问题中互感也很有害，需要被克服。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5004" y="5177266"/>
            <a:ext cx="9248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例如：电路或电器之间由于互感而互相干扰，影响</a:t>
            </a:r>
            <a:endParaRPr lang="en-US" altLang="zh-CN" sz="3200" b="1" dirty="0">
              <a:solidFill>
                <a:srgbClr val="3333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3333FF"/>
                </a:solidFill>
                <a:latin typeface="SimHei" charset="-122"/>
                <a:ea typeface="SimHei" charset="-122"/>
                <a:cs typeface="SimHei" charset="-122"/>
              </a:rPr>
              <a:t>工作。可以利用磁屏蔽来解决。</a:t>
            </a:r>
          </a:p>
        </p:txBody>
      </p:sp>
    </p:spTree>
    <p:extLst>
      <p:ext uri="{BB962C8B-B14F-4D97-AF65-F5344CB8AC3E}">
        <p14:creationId xmlns:p14="http://schemas.microsoft.com/office/powerpoint/2010/main" val="98274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518" y="245555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自感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1518" y="830330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自感电动势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865859" y="2584304"/>
                <a:ext cx="17374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𝛹</m:t>
                      </m:r>
                      <m:r>
                        <a:rPr lang="el-GR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∝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∝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859" y="2584304"/>
                <a:ext cx="173746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446215" y="2584303"/>
                <a:ext cx="13336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𝛹</m:t>
                      </m:r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215" y="2584303"/>
                <a:ext cx="133369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01518" y="1415105"/>
                <a:ext cx="4044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回路自身电流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𝒊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的变化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8" y="1415105"/>
                <a:ext cx="4044697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3922" t="-16667" r="-301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4446215" y="1578183"/>
            <a:ext cx="618836" cy="258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055813" y="1421809"/>
                <a:ext cx="13051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3333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变化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813" y="1421809"/>
                <a:ext cx="1305165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6667" r="-1121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箭头 14"/>
          <p:cNvSpPr/>
          <p:nvPr/>
        </p:nvSpPr>
        <p:spPr>
          <a:xfrm>
            <a:off x="6360978" y="1578183"/>
            <a:ext cx="618836" cy="258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010412" y="1414809"/>
                <a:ext cx="13548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变化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12" y="1414809"/>
                <a:ext cx="1354858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16667" r="-1081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01518" y="1999584"/>
                <a:ext cx="87703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磁通量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的变化产生感应电动势 </a:t>
                </a:r>
                <a:r>
                  <a:rPr lang="en-US" altLang="zh-CN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-—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自感电动势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8" y="1999584"/>
                <a:ext cx="8770350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807" t="-16667" r="-556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512350" y="2996662"/>
                <a:ext cx="51587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自感系数或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自感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电感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)</a:t>
                </a:r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50" y="2996662"/>
                <a:ext cx="5158785" cy="584775"/>
              </a:xfrm>
              <a:prstGeom prst="rect">
                <a:avLst/>
              </a:prstGeom>
              <a:blipFill rotWithShape="0">
                <a:blip r:embed="rId9"/>
                <a:stretch>
                  <a:fillRect t="-16667" r="-212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/>
          <p:cNvSpPr txBox="1"/>
          <p:nvPr/>
        </p:nvSpPr>
        <p:spPr>
          <a:xfrm>
            <a:off x="2940505" y="3660221"/>
            <a:ext cx="5128327" cy="107721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取决于回路的大小，形状，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线圈匝数以及磁介质等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213668" y="3798487"/>
                <a:ext cx="1129925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r>
                        <a:rPr lang="en-US" altLang="zh-CN" sz="28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668" y="3798487"/>
                <a:ext cx="1129925" cy="8066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12"/>
          <p:cNvGrpSpPr>
            <a:grpSpLocks/>
          </p:cNvGrpSpPr>
          <p:nvPr/>
        </p:nvGrpSpPr>
        <p:grpSpPr bwMode="auto">
          <a:xfrm>
            <a:off x="9517752" y="1066091"/>
            <a:ext cx="1600200" cy="685800"/>
            <a:chOff x="1968" y="48"/>
            <a:chExt cx="1008" cy="480"/>
          </a:xfrm>
        </p:grpSpPr>
        <p:sp>
          <p:nvSpPr>
            <p:cNvPr id="59" name="Arc 13"/>
            <p:cNvSpPr>
              <a:spLocks/>
            </p:cNvSpPr>
            <p:nvPr/>
          </p:nvSpPr>
          <p:spPr bwMode="auto">
            <a:xfrm flipV="1">
              <a:off x="1968" y="48"/>
              <a:ext cx="720" cy="96"/>
            </a:xfrm>
            <a:custGeom>
              <a:avLst/>
              <a:gdLst>
                <a:gd name="T0" fmla="*/ 0 w 21600"/>
                <a:gd name="T1" fmla="*/ 0 h 21600"/>
                <a:gd name="T2" fmla="*/ 720 w 21600"/>
                <a:gd name="T3" fmla="*/ 96 h 21600"/>
                <a:gd name="T4" fmla="*/ 0 w 21600"/>
                <a:gd name="T5" fmla="*/ 9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Arc 14"/>
            <p:cNvSpPr>
              <a:spLocks/>
            </p:cNvSpPr>
            <p:nvPr/>
          </p:nvSpPr>
          <p:spPr bwMode="auto">
            <a:xfrm>
              <a:off x="2016" y="336"/>
              <a:ext cx="960" cy="192"/>
            </a:xfrm>
            <a:custGeom>
              <a:avLst/>
              <a:gdLst>
                <a:gd name="T0" fmla="*/ 0 w 21600"/>
                <a:gd name="T1" fmla="*/ 0 h 21600"/>
                <a:gd name="T2" fmla="*/ 960 w 21600"/>
                <a:gd name="T3" fmla="*/ 192 h 21600"/>
                <a:gd name="T4" fmla="*/ 0 w 21600"/>
                <a:gd name="T5" fmla="*/ 19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17" y="0"/>
                    <a:pt x="21583" y="9652"/>
                    <a:pt x="21599" y="2157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17" y="0"/>
                    <a:pt x="21583" y="9652"/>
                    <a:pt x="21599" y="2157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15"/>
            <p:cNvSpPr>
              <a:spLocks noChangeShapeType="1"/>
            </p:cNvSpPr>
            <p:nvPr/>
          </p:nvSpPr>
          <p:spPr bwMode="auto">
            <a:xfrm>
              <a:off x="1968" y="240"/>
              <a:ext cx="960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prstDash val="lg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433551"/>
              </p:ext>
            </p:extLst>
          </p:nvPr>
        </p:nvGraphicFramePr>
        <p:xfrm>
          <a:off x="9879929" y="3473096"/>
          <a:ext cx="45402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" name="公式" r:id="rId11" imgW="190335" imgH="215713" progId="Equation.3">
                  <p:embed/>
                </p:oleObj>
              </mc:Choice>
              <mc:Fallback>
                <p:oleObj name="公式" r:id="rId11" imgW="190335" imgH="215713" progId="Equation.3">
                  <p:embed/>
                  <p:pic>
                    <p:nvPicPr>
                      <p:cNvPr id="13518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9929" y="3473096"/>
                        <a:ext cx="45402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312756"/>
              </p:ext>
            </p:extLst>
          </p:nvPr>
        </p:nvGraphicFramePr>
        <p:xfrm>
          <a:off x="9974952" y="1543928"/>
          <a:ext cx="45243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" name="公式" r:id="rId13" imgW="190335" imgH="215713" progId="Equation.3">
                  <p:embed/>
                </p:oleObj>
              </mc:Choice>
              <mc:Fallback>
                <p:oleObj name="公式" r:id="rId13" imgW="190335" imgH="215713" progId="Equation.3">
                  <p:embed/>
                  <p:pic>
                    <p:nvPicPr>
                      <p:cNvPr id="13518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74952" y="1543928"/>
                        <a:ext cx="452438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" name="Group 18"/>
          <p:cNvGrpSpPr>
            <a:grpSpLocks/>
          </p:cNvGrpSpPr>
          <p:nvPr/>
        </p:nvGrpSpPr>
        <p:grpSpPr bwMode="auto">
          <a:xfrm>
            <a:off x="9441552" y="1066091"/>
            <a:ext cx="1336675" cy="1295400"/>
            <a:chOff x="4774" y="1728"/>
            <a:chExt cx="842" cy="816"/>
          </a:xfrm>
        </p:grpSpPr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4774" y="24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5076" y="2476"/>
              <a:ext cx="13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7" name="Group 21"/>
            <p:cNvGrpSpPr>
              <a:grpSpLocks/>
            </p:cNvGrpSpPr>
            <p:nvPr/>
          </p:nvGrpSpPr>
          <p:grpSpPr bwMode="auto">
            <a:xfrm>
              <a:off x="5026" y="2400"/>
              <a:ext cx="48" cy="144"/>
              <a:chOff x="1920" y="3436"/>
              <a:chExt cx="48" cy="144"/>
            </a:xfrm>
          </p:grpSpPr>
          <p:sp>
            <p:nvSpPr>
              <p:cNvPr id="74" name="Line 22"/>
              <p:cNvSpPr>
                <a:spLocks noChangeShapeType="1"/>
              </p:cNvSpPr>
              <p:nvPr/>
            </p:nvSpPr>
            <p:spPr bwMode="auto">
              <a:xfrm>
                <a:off x="1920" y="343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23"/>
              <p:cNvSpPr>
                <a:spLocks noChangeShapeType="1"/>
              </p:cNvSpPr>
              <p:nvPr/>
            </p:nvSpPr>
            <p:spPr bwMode="auto">
              <a:xfrm>
                <a:off x="1968" y="346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Line 24"/>
            <p:cNvSpPr>
              <a:spLocks noChangeShapeType="1"/>
            </p:cNvSpPr>
            <p:nvPr/>
          </p:nvSpPr>
          <p:spPr bwMode="auto">
            <a:xfrm flipH="1">
              <a:off x="5158" y="2380"/>
              <a:ext cx="192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25"/>
            <p:cNvSpPr>
              <a:spLocks noChangeShapeType="1"/>
            </p:cNvSpPr>
            <p:nvPr/>
          </p:nvSpPr>
          <p:spPr bwMode="auto">
            <a:xfrm>
              <a:off x="5328" y="247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26"/>
            <p:cNvSpPr>
              <a:spLocks noChangeShapeType="1"/>
            </p:cNvSpPr>
            <p:nvPr/>
          </p:nvSpPr>
          <p:spPr bwMode="auto">
            <a:xfrm flipH="1" flipV="1">
              <a:off x="4774" y="1968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18" y="1728"/>
              <a:ext cx="672" cy="397"/>
            </a:xfrm>
            <a:custGeom>
              <a:avLst/>
              <a:gdLst>
                <a:gd name="T0" fmla="*/ 0 w 624"/>
                <a:gd name="T1" fmla="*/ 260 h 232"/>
                <a:gd name="T2" fmla="*/ 52 w 624"/>
                <a:gd name="T3" fmla="*/ 14 h 232"/>
                <a:gd name="T4" fmla="*/ 155 w 624"/>
                <a:gd name="T5" fmla="*/ 342 h 232"/>
                <a:gd name="T6" fmla="*/ 103 w 624"/>
                <a:gd name="T7" fmla="*/ 342 h 232"/>
                <a:gd name="T8" fmla="*/ 155 w 624"/>
                <a:gd name="T9" fmla="*/ 14 h 232"/>
                <a:gd name="T10" fmla="*/ 258 w 624"/>
                <a:gd name="T11" fmla="*/ 342 h 232"/>
                <a:gd name="T12" fmla="*/ 207 w 624"/>
                <a:gd name="T13" fmla="*/ 342 h 232"/>
                <a:gd name="T14" fmla="*/ 258 w 624"/>
                <a:gd name="T15" fmla="*/ 14 h 232"/>
                <a:gd name="T16" fmla="*/ 362 w 624"/>
                <a:gd name="T17" fmla="*/ 260 h 232"/>
                <a:gd name="T18" fmla="*/ 310 w 624"/>
                <a:gd name="T19" fmla="*/ 342 h 232"/>
                <a:gd name="T20" fmla="*/ 362 w 624"/>
                <a:gd name="T21" fmla="*/ 14 h 232"/>
                <a:gd name="T22" fmla="*/ 517 w 624"/>
                <a:gd name="T23" fmla="*/ 342 h 232"/>
                <a:gd name="T24" fmla="*/ 465 w 624"/>
                <a:gd name="T25" fmla="*/ 342 h 232"/>
                <a:gd name="T26" fmla="*/ 517 w 624"/>
                <a:gd name="T27" fmla="*/ 14 h 232"/>
                <a:gd name="T28" fmla="*/ 672 w 624"/>
                <a:gd name="T29" fmla="*/ 260 h 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24" h="232">
                  <a:moveTo>
                    <a:pt x="0" y="152"/>
                  </a:moveTo>
                  <a:cubicBezTo>
                    <a:pt x="12" y="76"/>
                    <a:pt x="24" y="0"/>
                    <a:pt x="48" y="8"/>
                  </a:cubicBezTo>
                  <a:cubicBezTo>
                    <a:pt x="72" y="16"/>
                    <a:pt x="136" y="168"/>
                    <a:pt x="144" y="200"/>
                  </a:cubicBezTo>
                  <a:cubicBezTo>
                    <a:pt x="152" y="232"/>
                    <a:pt x="96" y="232"/>
                    <a:pt x="96" y="200"/>
                  </a:cubicBezTo>
                  <a:cubicBezTo>
                    <a:pt x="96" y="168"/>
                    <a:pt x="120" y="8"/>
                    <a:pt x="144" y="8"/>
                  </a:cubicBezTo>
                  <a:cubicBezTo>
                    <a:pt x="168" y="8"/>
                    <a:pt x="232" y="168"/>
                    <a:pt x="240" y="200"/>
                  </a:cubicBezTo>
                  <a:cubicBezTo>
                    <a:pt x="248" y="232"/>
                    <a:pt x="192" y="232"/>
                    <a:pt x="192" y="200"/>
                  </a:cubicBezTo>
                  <a:cubicBezTo>
                    <a:pt x="192" y="168"/>
                    <a:pt x="216" y="16"/>
                    <a:pt x="240" y="8"/>
                  </a:cubicBezTo>
                  <a:cubicBezTo>
                    <a:pt x="264" y="0"/>
                    <a:pt x="328" y="120"/>
                    <a:pt x="336" y="152"/>
                  </a:cubicBezTo>
                  <a:cubicBezTo>
                    <a:pt x="344" y="184"/>
                    <a:pt x="288" y="224"/>
                    <a:pt x="288" y="200"/>
                  </a:cubicBezTo>
                  <a:cubicBezTo>
                    <a:pt x="288" y="176"/>
                    <a:pt x="304" y="8"/>
                    <a:pt x="336" y="8"/>
                  </a:cubicBezTo>
                  <a:cubicBezTo>
                    <a:pt x="368" y="8"/>
                    <a:pt x="464" y="168"/>
                    <a:pt x="480" y="200"/>
                  </a:cubicBezTo>
                  <a:cubicBezTo>
                    <a:pt x="496" y="232"/>
                    <a:pt x="432" y="232"/>
                    <a:pt x="432" y="200"/>
                  </a:cubicBezTo>
                  <a:cubicBezTo>
                    <a:pt x="432" y="168"/>
                    <a:pt x="448" y="16"/>
                    <a:pt x="480" y="8"/>
                  </a:cubicBezTo>
                  <a:cubicBezTo>
                    <a:pt x="512" y="0"/>
                    <a:pt x="600" y="128"/>
                    <a:pt x="624" y="15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28"/>
            <p:cNvSpPr>
              <a:spLocks noChangeShapeType="1"/>
            </p:cNvSpPr>
            <p:nvPr/>
          </p:nvSpPr>
          <p:spPr bwMode="auto">
            <a:xfrm flipH="1" flipV="1">
              <a:off x="5590" y="1968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9"/>
            <p:cNvSpPr>
              <a:spLocks noChangeShapeType="1"/>
            </p:cNvSpPr>
            <p:nvPr/>
          </p:nvSpPr>
          <p:spPr bwMode="auto">
            <a:xfrm>
              <a:off x="4774" y="1968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6" name="Line 30"/>
          <p:cNvSpPr>
            <a:spLocks noChangeShapeType="1"/>
          </p:cNvSpPr>
          <p:nvPr/>
        </p:nvSpPr>
        <p:spPr bwMode="auto">
          <a:xfrm>
            <a:off x="10127352" y="2132891"/>
            <a:ext cx="304800" cy="1524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31"/>
          <p:cNvSpPr>
            <a:spLocks noChangeShapeType="1"/>
          </p:cNvSpPr>
          <p:nvPr/>
        </p:nvSpPr>
        <p:spPr bwMode="auto">
          <a:xfrm flipH="1">
            <a:off x="9956129" y="3549296"/>
            <a:ext cx="3810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Text Box 37"/>
          <p:cNvSpPr txBox="1">
            <a:spLocks noChangeArrowheads="1"/>
          </p:cNvSpPr>
          <p:nvPr/>
        </p:nvSpPr>
        <p:spPr bwMode="auto">
          <a:xfrm>
            <a:off x="9517752" y="1689978"/>
            <a:ext cx="282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/>
              <a:t>i</a:t>
            </a: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9422729" y="2939696"/>
            <a:ext cx="1676400" cy="1295400"/>
            <a:chOff x="4656" y="48"/>
            <a:chExt cx="1056" cy="816"/>
          </a:xfrm>
        </p:grpSpPr>
        <p:grpSp>
          <p:nvGrpSpPr>
            <p:cNvPr id="80" name="Group 39"/>
            <p:cNvGrpSpPr>
              <a:grpSpLocks/>
            </p:cNvGrpSpPr>
            <p:nvPr/>
          </p:nvGrpSpPr>
          <p:grpSpPr bwMode="auto">
            <a:xfrm>
              <a:off x="4704" y="48"/>
              <a:ext cx="1008" cy="432"/>
              <a:chOff x="1968" y="48"/>
              <a:chExt cx="1008" cy="480"/>
            </a:xfrm>
          </p:grpSpPr>
          <p:sp>
            <p:nvSpPr>
              <p:cNvPr id="93" name="Arc 40"/>
              <p:cNvSpPr>
                <a:spLocks/>
              </p:cNvSpPr>
              <p:nvPr/>
            </p:nvSpPr>
            <p:spPr bwMode="auto">
              <a:xfrm flipV="1">
                <a:off x="1968" y="48"/>
                <a:ext cx="720" cy="96"/>
              </a:xfrm>
              <a:custGeom>
                <a:avLst/>
                <a:gdLst>
                  <a:gd name="T0" fmla="*/ 0 w 21600"/>
                  <a:gd name="T1" fmla="*/ 0 h 21600"/>
                  <a:gd name="T2" fmla="*/ 720 w 21600"/>
                  <a:gd name="T3" fmla="*/ 96 h 21600"/>
                  <a:gd name="T4" fmla="*/ 0 w 21600"/>
                  <a:gd name="T5" fmla="*/ 9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prstDash val="lg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Arc 41"/>
              <p:cNvSpPr>
                <a:spLocks/>
              </p:cNvSpPr>
              <p:nvPr/>
            </p:nvSpPr>
            <p:spPr bwMode="auto">
              <a:xfrm>
                <a:off x="2016" y="336"/>
                <a:ext cx="960" cy="192"/>
              </a:xfrm>
              <a:custGeom>
                <a:avLst/>
                <a:gdLst>
                  <a:gd name="T0" fmla="*/ 0 w 21600"/>
                  <a:gd name="T1" fmla="*/ 0 h 21600"/>
                  <a:gd name="T2" fmla="*/ 960 w 21600"/>
                  <a:gd name="T3" fmla="*/ 192 h 21600"/>
                  <a:gd name="T4" fmla="*/ 0 w 21600"/>
                  <a:gd name="T5" fmla="*/ 19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17" y="0"/>
                      <a:pt x="21583" y="9652"/>
                      <a:pt x="21599" y="2157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17" y="0"/>
                      <a:pt x="21583" y="9652"/>
                      <a:pt x="21599" y="2157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prstDash val="lg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Line 42"/>
              <p:cNvSpPr>
                <a:spLocks noChangeShapeType="1"/>
              </p:cNvSpPr>
              <p:nvPr/>
            </p:nvSpPr>
            <p:spPr bwMode="auto">
              <a:xfrm>
                <a:off x="1968" y="240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prstDash val="lg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1" name="Group 43"/>
            <p:cNvGrpSpPr>
              <a:grpSpLocks/>
            </p:cNvGrpSpPr>
            <p:nvPr/>
          </p:nvGrpSpPr>
          <p:grpSpPr bwMode="auto">
            <a:xfrm>
              <a:off x="4656" y="48"/>
              <a:ext cx="842" cy="816"/>
              <a:chOff x="4774" y="1728"/>
              <a:chExt cx="842" cy="816"/>
            </a:xfrm>
          </p:grpSpPr>
          <p:sp>
            <p:nvSpPr>
              <p:cNvPr id="82" name="Line 44"/>
              <p:cNvSpPr>
                <a:spLocks noChangeShapeType="1"/>
              </p:cNvSpPr>
              <p:nvPr/>
            </p:nvSpPr>
            <p:spPr bwMode="auto">
              <a:xfrm>
                <a:off x="4774" y="247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45"/>
              <p:cNvSpPr>
                <a:spLocks noChangeShapeType="1"/>
              </p:cNvSpPr>
              <p:nvPr/>
            </p:nvSpPr>
            <p:spPr bwMode="auto">
              <a:xfrm>
                <a:off x="5076" y="2476"/>
                <a:ext cx="1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4" name="Group 46"/>
              <p:cNvGrpSpPr>
                <a:grpSpLocks/>
              </p:cNvGrpSpPr>
              <p:nvPr/>
            </p:nvGrpSpPr>
            <p:grpSpPr bwMode="auto">
              <a:xfrm>
                <a:off x="5026" y="2400"/>
                <a:ext cx="48" cy="144"/>
                <a:chOff x="1920" y="3436"/>
                <a:chExt cx="48" cy="144"/>
              </a:xfrm>
            </p:grpSpPr>
            <p:sp>
              <p:nvSpPr>
                <p:cNvPr id="91" name="Line 47"/>
                <p:cNvSpPr>
                  <a:spLocks noChangeShapeType="1"/>
                </p:cNvSpPr>
                <p:nvPr/>
              </p:nvSpPr>
              <p:spPr bwMode="auto">
                <a:xfrm>
                  <a:off x="1920" y="3436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" name="Line 48"/>
                <p:cNvSpPr>
                  <a:spLocks noChangeShapeType="1"/>
                </p:cNvSpPr>
                <p:nvPr/>
              </p:nvSpPr>
              <p:spPr bwMode="auto">
                <a:xfrm>
                  <a:off x="1968" y="3466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5" name="Line 49"/>
              <p:cNvSpPr>
                <a:spLocks noChangeShapeType="1"/>
              </p:cNvSpPr>
              <p:nvPr/>
            </p:nvSpPr>
            <p:spPr bwMode="auto">
              <a:xfrm flipH="1">
                <a:off x="5158" y="2380"/>
                <a:ext cx="192" cy="1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Line 50"/>
              <p:cNvSpPr>
                <a:spLocks noChangeShapeType="1"/>
              </p:cNvSpPr>
              <p:nvPr/>
            </p:nvSpPr>
            <p:spPr bwMode="auto">
              <a:xfrm>
                <a:off x="5328" y="247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51"/>
              <p:cNvSpPr>
                <a:spLocks noChangeShapeType="1"/>
              </p:cNvSpPr>
              <p:nvPr/>
            </p:nvSpPr>
            <p:spPr bwMode="auto">
              <a:xfrm flipH="1" flipV="1">
                <a:off x="4774" y="1968"/>
                <a:ext cx="0" cy="5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52"/>
              <p:cNvSpPr>
                <a:spLocks/>
              </p:cNvSpPr>
              <p:nvPr/>
            </p:nvSpPr>
            <p:spPr bwMode="auto">
              <a:xfrm>
                <a:off x="4918" y="1728"/>
                <a:ext cx="672" cy="397"/>
              </a:xfrm>
              <a:custGeom>
                <a:avLst/>
                <a:gdLst>
                  <a:gd name="T0" fmla="*/ 0 w 624"/>
                  <a:gd name="T1" fmla="*/ 260 h 232"/>
                  <a:gd name="T2" fmla="*/ 52 w 624"/>
                  <a:gd name="T3" fmla="*/ 14 h 232"/>
                  <a:gd name="T4" fmla="*/ 155 w 624"/>
                  <a:gd name="T5" fmla="*/ 342 h 232"/>
                  <a:gd name="T6" fmla="*/ 103 w 624"/>
                  <a:gd name="T7" fmla="*/ 342 h 232"/>
                  <a:gd name="T8" fmla="*/ 155 w 624"/>
                  <a:gd name="T9" fmla="*/ 14 h 232"/>
                  <a:gd name="T10" fmla="*/ 258 w 624"/>
                  <a:gd name="T11" fmla="*/ 342 h 232"/>
                  <a:gd name="T12" fmla="*/ 207 w 624"/>
                  <a:gd name="T13" fmla="*/ 342 h 232"/>
                  <a:gd name="T14" fmla="*/ 258 w 624"/>
                  <a:gd name="T15" fmla="*/ 14 h 232"/>
                  <a:gd name="T16" fmla="*/ 362 w 624"/>
                  <a:gd name="T17" fmla="*/ 260 h 232"/>
                  <a:gd name="T18" fmla="*/ 310 w 624"/>
                  <a:gd name="T19" fmla="*/ 342 h 232"/>
                  <a:gd name="T20" fmla="*/ 362 w 624"/>
                  <a:gd name="T21" fmla="*/ 14 h 232"/>
                  <a:gd name="T22" fmla="*/ 517 w 624"/>
                  <a:gd name="T23" fmla="*/ 342 h 232"/>
                  <a:gd name="T24" fmla="*/ 465 w 624"/>
                  <a:gd name="T25" fmla="*/ 342 h 232"/>
                  <a:gd name="T26" fmla="*/ 517 w 624"/>
                  <a:gd name="T27" fmla="*/ 14 h 232"/>
                  <a:gd name="T28" fmla="*/ 672 w 624"/>
                  <a:gd name="T29" fmla="*/ 260 h 23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24" h="232">
                    <a:moveTo>
                      <a:pt x="0" y="152"/>
                    </a:moveTo>
                    <a:cubicBezTo>
                      <a:pt x="12" y="76"/>
                      <a:pt x="24" y="0"/>
                      <a:pt x="48" y="8"/>
                    </a:cubicBezTo>
                    <a:cubicBezTo>
                      <a:pt x="72" y="16"/>
                      <a:pt x="136" y="168"/>
                      <a:pt x="144" y="200"/>
                    </a:cubicBezTo>
                    <a:cubicBezTo>
                      <a:pt x="152" y="232"/>
                      <a:pt x="96" y="232"/>
                      <a:pt x="96" y="200"/>
                    </a:cubicBezTo>
                    <a:cubicBezTo>
                      <a:pt x="96" y="168"/>
                      <a:pt x="120" y="8"/>
                      <a:pt x="144" y="8"/>
                    </a:cubicBezTo>
                    <a:cubicBezTo>
                      <a:pt x="168" y="8"/>
                      <a:pt x="232" y="168"/>
                      <a:pt x="240" y="200"/>
                    </a:cubicBezTo>
                    <a:cubicBezTo>
                      <a:pt x="248" y="232"/>
                      <a:pt x="192" y="232"/>
                      <a:pt x="192" y="200"/>
                    </a:cubicBezTo>
                    <a:cubicBezTo>
                      <a:pt x="192" y="168"/>
                      <a:pt x="216" y="16"/>
                      <a:pt x="240" y="8"/>
                    </a:cubicBezTo>
                    <a:cubicBezTo>
                      <a:pt x="264" y="0"/>
                      <a:pt x="328" y="120"/>
                      <a:pt x="336" y="152"/>
                    </a:cubicBezTo>
                    <a:cubicBezTo>
                      <a:pt x="344" y="184"/>
                      <a:pt x="288" y="224"/>
                      <a:pt x="288" y="200"/>
                    </a:cubicBezTo>
                    <a:cubicBezTo>
                      <a:pt x="288" y="176"/>
                      <a:pt x="304" y="8"/>
                      <a:pt x="336" y="8"/>
                    </a:cubicBezTo>
                    <a:cubicBezTo>
                      <a:pt x="368" y="8"/>
                      <a:pt x="464" y="168"/>
                      <a:pt x="480" y="200"/>
                    </a:cubicBezTo>
                    <a:cubicBezTo>
                      <a:pt x="496" y="232"/>
                      <a:pt x="432" y="232"/>
                      <a:pt x="432" y="200"/>
                    </a:cubicBezTo>
                    <a:cubicBezTo>
                      <a:pt x="432" y="168"/>
                      <a:pt x="448" y="16"/>
                      <a:pt x="480" y="8"/>
                    </a:cubicBezTo>
                    <a:cubicBezTo>
                      <a:pt x="512" y="0"/>
                      <a:pt x="600" y="128"/>
                      <a:pt x="624" y="152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53"/>
              <p:cNvSpPr>
                <a:spLocks noChangeShapeType="1"/>
              </p:cNvSpPr>
              <p:nvPr/>
            </p:nvSpPr>
            <p:spPr bwMode="auto">
              <a:xfrm flipH="1" flipV="1">
                <a:off x="5590" y="1968"/>
                <a:ext cx="0" cy="5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54"/>
              <p:cNvSpPr>
                <a:spLocks noChangeShapeType="1"/>
              </p:cNvSpPr>
              <p:nvPr/>
            </p:nvSpPr>
            <p:spPr bwMode="auto">
              <a:xfrm>
                <a:off x="4774" y="1968"/>
                <a:ext cx="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6" name="Line 55"/>
          <p:cNvSpPr>
            <a:spLocks noChangeShapeType="1"/>
          </p:cNvSpPr>
          <p:nvPr/>
        </p:nvSpPr>
        <p:spPr bwMode="auto">
          <a:xfrm>
            <a:off x="10108529" y="4006496"/>
            <a:ext cx="304800" cy="1524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Line 61"/>
          <p:cNvSpPr>
            <a:spLocks noChangeShapeType="1"/>
          </p:cNvSpPr>
          <p:nvPr/>
        </p:nvSpPr>
        <p:spPr bwMode="auto">
          <a:xfrm>
            <a:off x="9441552" y="1828091"/>
            <a:ext cx="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8" name="Line 62"/>
          <p:cNvSpPr>
            <a:spLocks noChangeShapeType="1"/>
          </p:cNvSpPr>
          <p:nvPr/>
        </p:nvSpPr>
        <p:spPr bwMode="auto">
          <a:xfrm>
            <a:off x="9974952" y="1675691"/>
            <a:ext cx="3810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635137" y="4944665"/>
                <a:ext cx="178465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7" y="4944665"/>
                <a:ext cx="1784655" cy="81804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2377412" y="4926518"/>
                <a:ext cx="1708353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𝐿𝑖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12" y="4926518"/>
                <a:ext cx="1708353" cy="83619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3971608" y="4944990"/>
                <a:ext cx="2440861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𝑖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08" y="4944990"/>
                <a:ext cx="2440861" cy="8180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6627845" y="5089007"/>
                <a:ext cx="26837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为常量时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  <a:endParaRPr lang="zh-CN" altLang="en-US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845" y="5089007"/>
                <a:ext cx="2683748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5682" t="-16667" r="-522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9227366" y="4944207"/>
                <a:ext cx="1770741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366" y="4944207"/>
                <a:ext cx="1770741" cy="8180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1580212" y="5907182"/>
                <a:ext cx="63508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的方向：反抗回路中电流的改变</a:t>
                </a:r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12" y="5907182"/>
                <a:ext cx="6350841" cy="584775"/>
              </a:xfrm>
              <a:prstGeom prst="rect">
                <a:avLst/>
              </a:prstGeom>
              <a:blipFill rotWithShape="0">
                <a:blip r:embed="rId19"/>
                <a:stretch>
                  <a:fillRect t="-16667" r="-144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76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 animBg="1"/>
      <p:bldP spid="14" grpId="0"/>
      <p:bldP spid="15" grpId="0" animBg="1"/>
      <p:bldP spid="16" grpId="0"/>
      <p:bldP spid="17" grpId="0"/>
      <p:bldP spid="55" grpId="0"/>
      <p:bldP spid="56" grpId="0" animBg="1"/>
      <p:bldP spid="57" grpId="0"/>
      <p:bldP spid="78" grpId="0" autoUpdateAnimBg="0"/>
      <p:bldP spid="99" grpId="0"/>
      <p:bldP spid="100" grpId="0"/>
      <p:bldP spid="101" grpId="0"/>
      <p:bldP spid="102" grpId="0"/>
      <p:bldP spid="103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13037" y="470603"/>
                <a:ext cx="2111797" cy="935000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3200" i="1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−</m:t>
                      </m:r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𝑑𝑖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37" y="470603"/>
                <a:ext cx="2111797" cy="935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131920" y="645716"/>
                <a:ext cx="63508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的方向：反抗回路中电流的改变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920" y="645716"/>
                <a:ext cx="6350841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6667" r="-1344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>
            <a:off x="622646" y="2059468"/>
            <a:ext cx="190391" cy="934038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3039" y="1795163"/>
            <a:ext cx="842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电流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增加</a:t>
            </a:r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时，自感电动势与原电流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方向相反</a:t>
            </a:r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3038" y="2521253"/>
            <a:ext cx="842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电流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减小</a:t>
            </a:r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时，自感电动势与原电流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方向相同</a:t>
            </a:r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13971" y="3766385"/>
                <a:ext cx="1310422" cy="492443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32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∝</m:t>
                      </m:r>
                      <m:r>
                        <a:rPr lang="en-US" altLang="zh-CN" sz="32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</m:oMath>
                  </m:oMathPara>
                </a14:m>
                <a:endParaRPr lang="zh-CN" altLang="en-US" sz="32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1" y="3766385"/>
                <a:ext cx="131042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/>
          <p:cNvSpPr>
            <a:spLocks/>
          </p:cNvSpPr>
          <p:nvPr/>
        </p:nvSpPr>
        <p:spPr bwMode="auto">
          <a:xfrm>
            <a:off x="2024730" y="3587776"/>
            <a:ext cx="171678" cy="849662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242588" y="3378314"/>
                <a:ext cx="20515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大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588" y="3378314"/>
                <a:ext cx="2051587" cy="584775"/>
              </a:xfrm>
              <a:prstGeom prst="rect">
                <a:avLst/>
              </a:prstGeom>
              <a:blipFill rotWithShape="0">
                <a:blip r:embed="rId5"/>
                <a:stretch>
                  <a:fillRect t="-16667" r="-684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4396161" y="3567813"/>
            <a:ext cx="474560" cy="250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00417" y="3378313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阻碍电流变化的阻力大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242588" y="3963087"/>
                <a:ext cx="20515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zh-CN" altLang="en-US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𝜺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小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588" y="3963087"/>
                <a:ext cx="2051587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6667" r="-684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4396161" y="4152586"/>
            <a:ext cx="474560" cy="250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00417" y="3963086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阻碍电流变化的阻力小</a:t>
            </a:r>
            <a:endParaRPr lang="zh-CN" altLang="en-US" sz="32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005084" y="502991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84" y="5029917"/>
                <a:ext cx="605935" cy="6771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555572" y="5073330"/>
                <a:ext cx="5981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---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对电路“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电磁惯性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”的度量</a:t>
                </a:r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572" y="5073330"/>
                <a:ext cx="5981125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6667" r="-163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20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4572" y="285385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 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自感的计算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68862" y="870160"/>
                <a:ext cx="1116203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：计算一长直螺线管的自感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。设其截面积为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𝑺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，长为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𝒍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，单位长度上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  <a:sym typeface="Wingdings" panose="05000000000000000000" pitchFamily="2" charset="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的匝数为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𝒏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，管中充有磁导率为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  <a:sym typeface="Wingdings" panose="05000000000000000000" pitchFamily="2" charset="2"/>
                      </a:rPr>
                      <m:t>𝝁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的磁介质。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2" y="870160"/>
                <a:ext cx="11162030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092" t="-8333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68862" y="172868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16866" y="1738350"/>
                <a:ext cx="61125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设螺线管通有电流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，则管内磁场为：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66" y="1738350"/>
                <a:ext cx="6112571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994" t="-13953" r="-199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8" descr="13-螺线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112" y="901185"/>
            <a:ext cx="4386119" cy="289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9"/>
          <p:cNvSpPr>
            <a:spLocks noChangeShapeType="1"/>
          </p:cNvSpPr>
          <p:nvPr/>
        </p:nvSpPr>
        <p:spPr bwMode="auto">
          <a:xfrm flipH="1">
            <a:off x="9983638" y="2157003"/>
            <a:ext cx="152400" cy="457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10136038" y="1769077"/>
            <a:ext cx="658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 dirty="0">
                <a:solidFill>
                  <a:srgbClr val="CC0000"/>
                </a:solidFill>
                <a:latin typeface="SimHei" charset="-122"/>
                <a:ea typeface="SimHei" charset="-122"/>
                <a:cs typeface="SimHei" charset="-122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086311" y="2276722"/>
                <a:ext cx="1443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𝑛𝐼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11" y="2276722"/>
                <a:ext cx="1443664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916865" y="2643336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管内全磁通为：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316724" y="3228267"/>
                <a:ext cx="26320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𝛹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𝑁</m:t>
                      </m:r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𝛷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𝑁𝐵𝑆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4" y="3228267"/>
                <a:ext cx="26320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881415" y="3228267"/>
                <a:ext cx="2123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𝑛𝑙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𝑛𝐼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𝑆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15" y="3228267"/>
                <a:ext cx="212378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005150" y="3228266"/>
                <a:ext cx="1489959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𝐼𝑉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150" y="3228266"/>
                <a:ext cx="1489959" cy="4406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731073" y="3144352"/>
                <a:ext cx="1194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𝑙𝑆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073" y="3144352"/>
                <a:ext cx="1194173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065198" y="3798046"/>
                <a:ext cx="2403863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</m:sup>
                      </m:sSup>
                      <m:r>
                        <a:rPr lang="zh-CN" altLang="en-US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𝑉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98" y="3798046"/>
                <a:ext cx="2403863" cy="8038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433651" y="3861397"/>
                <a:ext cx="60593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∴</m:t>
                      </m:r>
                    </m:oMath>
                  </m:oMathPara>
                </a14:m>
                <a:endParaRPr lang="zh-CN" altLang="en-US" sz="44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651" y="3861397"/>
                <a:ext cx="605935" cy="67710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16865" y="4601856"/>
                <a:ext cx="305308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可知：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∝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r>
                      <a:rPr lang="zh-CN" altLang="en-US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𝝁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,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𝑽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65" y="4601856"/>
                <a:ext cx="3053080" cy="532966"/>
              </a:xfrm>
              <a:prstGeom prst="rect">
                <a:avLst/>
              </a:prstGeom>
              <a:blipFill rotWithShape="0">
                <a:blip r:embed="rId12"/>
                <a:stretch>
                  <a:fillRect l="-3992" t="-13793" b="-28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916865" y="5320033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提高线圈自感的途径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AutoShape 2"/>
          <p:cNvSpPr>
            <a:spLocks/>
          </p:cNvSpPr>
          <p:nvPr/>
        </p:nvSpPr>
        <p:spPr bwMode="auto">
          <a:xfrm>
            <a:off x="4347749" y="5041367"/>
            <a:ext cx="231714" cy="1172912"/>
          </a:xfrm>
          <a:prstGeom prst="leftBrace">
            <a:avLst>
              <a:gd name="adj1" fmla="val 55608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22015" y="4796813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磁芯用高磁导率材料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16973" y="5320033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增大绕线密度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17305" y="5843253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增大线圈体积</a:t>
            </a:r>
            <a:endParaRPr lang="zh-CN" altLang="en-US" sz="2800" b="1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60200" y="4868339"/>
            <a:ext cx="3430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演示实验：自感系数</a:t>
            </a:r>
            <a:endParaRPr lang="en-US" altLang="zh-CN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与磁导率的关系</a:t>
            </a:r>
          </a:p>
        </p:txBody>
      </p:sp>
    </p:spTree>
    <p:extLst>
      <p:ext uri="{BB962C8B-B14F-4D97-AF65-F5344CB8AC3E}">
        <p14:creationId xmlns:p14="http://schemas.microsoft.com/office/powerpoint/2010/main" val="155273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50390" y="297506"/>
                <a:ext cx="1090555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：设电缆由两个共轴导体长薄圆筒组成，半径分别为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𝒃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，其间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介质磁导率为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𝝁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。求单位长度的一段电缆的自感系数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  <a:sym typeface="Wingdings" panose="05000000000000000000" pitchFamily="2" charset="2"/>
                  </a:rPr>
                  <a:t>。</a:t>
                </a:r>
                <a:endParaRPr lang="zh-CN" altLang="en-US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0" y="297506"/>
                <a:ext cx="10905550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118" t="-8333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250390" y="1156032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98394" y="1165696"/>
                <a:ext cx="665598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设电流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在电缆</a:t>
                </a:r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中的流动方向如图所示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endParaRPr lang="en-US" altLang="zh-CN" sz="28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则两圆筒间的磁场为：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94" y="1165696"/>
                <a:ext cx="6655989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832" t="-7643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柱形 5"/>
          <p:cNvSpPr/>
          <p:nvPr/>
        </p:nvSpPr>
        <p:spPr>
          <a:xfrm>
            <a:off x="9458036" y="1865745"/>
            <a:ext cx="727364" cy="2262910"/>
          </a:xfrm>
          <a:prstGeom prst="can">
            <a:avLst>
              <a:gd name="adj" fmla="val 37150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圆柱形 6"/>
          <p:cNvSpPr/>
          <p:nvPr/>
        </p:nvSpPr>
        <p:spPr>
          <a:xfrm>
            <a:off x="8814955" y="1651544"/>
            <a:ext cx="1976582" cy="2697018"/>
          </a:xfrm>
          <a:prstGeom prst="can">
            <a:avLst>
              <a:gd name="adj" fmla="val 37150"/>
            </a:avLst>
          </a:prstGeom>
          <a:solidFill>
            <a:srgbClr val="00800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458036" y="1865744"/>
            <a:ext cx="727364" cy="27709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0" name="直接箭头连接符 9"/>
          <p:cNvCxnSpPr>
            <a:endCxn id="8" idx="2"/>
          </p:cNvCxnSpPr>
          <p:nvPr/>
        </p:nvCxnSpPr>
        <p:spPr>
          <a:xfrm flipH="1">
            <a:off x="9458036" y="2004289"/>
            <a:ext cx="363682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182319" y="1698791"/>
                <a:ext cx="3446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𝒂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319" y="1698791"/>
                <a:ext cx="344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 flipV="1">
            <a:off x="9827711" y="1688916"/>
            <a:ext cx="507780" cy="3153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0287796" y="1365704"/>
                <a:ext cx="341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796" y="1365704"/>
                <a:ext cx="34144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929" r="-8929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 flipV="1">
            <a:off x="9541165" y="2817091"/>
            <a:ext cx="0" cy="72967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8737600" y="2780147"/>
            <a:ext cx="0" cy="72000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9583634" y="2997261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𝑰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634" y="2997261"/>
                <a:ext cx="28854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511" r="-1063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119745" y="2096655"/>
                <a:ext cx="148341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45" y="2096655"/>
                <a:ext cx="1483418" cy="8066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164492" y="2303080"/>
                <a:ext cx="17076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&lt;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𝑏</m:t>
                      </m:r>
                    </m:oMath>
                  </m:oMathPara>
                </a14:m>
                <a:endParaRPr lang="zh-CN" altLang="en-US" sz="2800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492" y="2303080"/>
                <a:ext cx="1707647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/>
          <p:cNvCxnSpPr/>
          <p:nvPr/>
        </p:nvCxnSpPr>
        <p:spPr>
          <a:xfrm>
            <a:off x="10185400" y="2004289"/>
            <a:ext cx="606137" cy="0"/>
          </a:xfrm>
          <a:prstGeom prst="line">
            <a:avLst/>
          </a:prstGeom>
          <a:ln w="317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185399" y="4013198"/>
            <a:ext cx="606137" cy="0"/>
          </a:xfrm>
          <a:prstGeom prst="line">
            <a:avLst/>
          </a:prstGeom>
          <a:ln w="31750">
            <a:solidFill>
              <a:srgbClr val="3333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425654" y="2004289"/>
            <a:ext cx="137859" cy="2013529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254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98394" y="2926318"/>
                <a:ext cx="7194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长为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𝒉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的电缆中，通过面元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𝒉𝒅𝒓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的磁通量为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94" y="2926318"/>
                <a:ext cx="7194598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693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/>
          <p:cNvCxnSpPr/>
          <p:nvPr/>
        </p:nvCxnSpPr>
        <p:spPr>
          <a:xfrm flipV="1">
            <a:off x="10852871" y="2004289"/>
            <a:ext cx="30306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0852871" y="4013198"/>
            <a:ext cx="30306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1004405" y="2013525"/>
            <a:ext cx="0" cy="198000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0875782" y="2833004"/>
                <a:ext cx="3478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𝒉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782" y="2833004"/>
                <a:ext cx="347851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8772" r="-10526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728580" y="3449538"/>
                <a:ext cx="366741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</m:t>
                      </m:r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𝛹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𝐵h𝑑𝑟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h𝑑𝑟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80" y="3449538"/>
                <a:ext cx="3667414" cy="80663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898394" y="4154457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总的磁通量为</a:t>
            </a:r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460725" y="4603952"/>
                <a:ext cx="4222566" cy="1006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𝛹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𝑑</m:t>
                          </m:r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𝜇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h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𝑑𝑟</m:t>
                      </m:r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725" y="4603952"/>
                <a:ext cx="4222566" cy="100630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5612433" y="4688973"/>
                <a:ext cx="1712327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h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433" y="4688973"/>
                <a:ext cx="1712327" cy="81804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898394" y="5819858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单位长度的电感为</a:t>
            </a:r>
            <a:r>
              <a:rPr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4145058" y="5675162"/>
                <a:ext cx="2699970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el-GR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𝛹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𝐼h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  <a:ea typeface="SimHei" charset="-122"/>
                          <a:cs typeface="SimHei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𝜇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imHei" charset="-122"/>
                                  <a:cs typeface="Sim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2800" i="1">
                                  <a:latin typeface="Cambria Math" charset="0"/>
                                  <a:ea typeface="SimHei" charset="-122"/>
                                  <a:cs typeface="SimHei" charset="-122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i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058" y="5675162"/>
                <a:ext cx="2699970" cy="81804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7687922" y="5043644"/>
            <a:ext cx="37914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自感分布在整个线路上</a:t>
            </a:r>
            <a:endParaRPr lang="en-US" altLang="zh-CN" sz="28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分布自感</a:t>
            </a:r>
          </a:p>
        </p:txBody>
      </p:sp>
    </p:spTree>
    <p:extLst>
      <p:ext uri="{BB962C8B-B14F-4D97-AF65-F5344CB8AC3E}">
        <p14:creationId xmlns:p14="http://schemas.microsoft.com/office/powerpoint/2010/main" val="249110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 animBg="1"/>
      <p:bldP spid="8" grpId="0" animBg="1"/>
      <p:bldP spid="11" grpId="0"/>
      <p:bldP spid="15" grpId="0"/>
      <p:bldP spid="20" grpId="0"/>
      <p:bldP spid="21" grpId="0"/>
      <p:bldP spid="22" grpId="0"/>
      <p:bldP spid="26" grpId="0" animBg="1"/>
      <p:bldP spid="27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2727</Words>
  <Application>Microsoft Office PowerPoint</Application>
  <PresentationFormat>宽屏</PresentationFormat>
  <Paragraphs>507</Paragraphs>
  <Slides>26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等线</vt:lpstr>
      <vt:lpstr>等线</vt:lpstr>
      <vt:lpstr>等线 Light</vt:lpstr>
      <vt:lpstr>仿宋</vt:lpstr>
      <vt:lpstr>SimHei</vt:lpstr>
      <vt:lpstr>SimSun</vt:lpstr>
      <vt:lpstr>Arial</vt:lpstr>
      <vt:lpstr>Cambria Math</vt:lpstr>
      <vt:lpstr>Times New Roman</vt:lpstr>
      <vt:lpstr>Wingdings</vt:lpstr>
      <vt:lpstr>Office 主题​​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Administrator</cp:lastModifiedBy>
  <cp:revision>224</cp:revision>
  <cp:lastPrinted>2019-05-28T15:17:25Z</cp:lastPrinted>
  <dcterms:created xsi:type="dcterms:W3CDTF">2017-02-13T13:22:36Z</dcterms:created>
  <dcterms:modified xsi:type="dcterms:W3CDTF">2022-09-12T08:52:56Z</dcterms:modified>
</cp:coreProperties>
</file>